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03_0.xml" ContentType="application/vnd.ms-powerpoint.comments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F51434-56FF-21C4-528D-934296E90664}" name="Johnson, Melissa C" initials="JM" userId="S::mfj5407@psu.edu::8f002a59-7116-4d9c-bf93-a4aa031f9fe4" providerId="AD"/>
  <p188:author id="{4CAE9CA7-F7B3-186D-E6A8-A9D09AAE6923}" name="Pfeifer Reitz, Dawn" initials="DP" userId="S::dpr15@psu.edu::6d260249-4736-4d83-bf0f-993577f608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BEE6"/>
    <a:srgbClr val="FFFFFF"/>
    <a:srgbClr val="009CDE"/>
    <a:srgbClr val="FFD200"/>
    <a:srgbClr val="1E407C"/>
    <a:srgbClr val="25324A"/>
    <a:srgbClr val="F0F0F0"/>
    <a:srgbClr val="000000"/>
    <a:srgbClr val="A3AAAE"/>
    <a:srgbClr val="C7CC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FB2A44-985E-4A18-B9AB-E88225B617EE}" v="1" dt="2026-07-28T13:14:49.113"/>
  </p1510:revLst>
</p1510:revInfo>
</file>

<file path=ppt/tableStyles.xml><?xml version="1.0" encoding="utf-8"?>
<a:tblStyleLst xmlns:a="http://schemas.openxmlformats.org/drawingml/2006/main" def="{D27102A9-8310-4765-A935-A1911B00CA5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421"/>
  </p:normalViewPr>
  <p:slideViewPr>
    <p:cSldViewPr snapToGrid="0">
      <p:cViewPr varScale="1">
        <p:scale>
          <a:sx n="71" d="100"/>
          <a:sy n="71" d="100"/>
        </p:scale>
        <p:origin x="322" y="5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7776" y="193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feifer Reitz, Dawn" userId="6d260249-4736-4d83-bf0f-993577f60896" providerId="ADAL" clId="{C43E68B0-3011-46EB-B847-CD79F8799973}"/>
    <pc:docChg chg="custSel addSld delSld modSld">
      <pc:chgData name="Pfeifer Reitz, Dawn" userId="6d260249-4736-4d83-bf0f-993577f60896" providerId="ADAL" clId="{C43E68B0-3011-46EB-B847-CD79F8799973}" dt="2026-07-28T13:15:01.007" v="67" actId="108"/>
      <pc:docMkLst>
        <pc:docMk/>
      </pc:docMkLst>
      <pc:sldChg chg="delSp modSp add mod setBg">
        <pc:chgData name="Pfeifer Reitz, Dawn" userId="6d260249-4736-4d83-bf0f-993577f60896" providerId="ADAL" clId="{C43E68B0-3011-46EB-B847-CD79F8799973}" dt="2026-07-22T11:59:19.344" v="26" actId="478"/>
        <pc:sldMkLst>
          <pc:docMk/>
          <pc:sldMk cId="0" sldId="256"/>
        </pc:sldMkLst>
        <pc:spChg chg="mod">
          <ac:chgData name="Pfeifer Reitz, Dawn" userId="6d260249-4736-4d83-bf0f-993577f60896" providerId="ADAL" clId="{C43E68B0-3011-46EB-B847-CD79F8799973}" dt="2026-07-17T16:19:18.200" v="9" actId="122"/>
          <ac:spMkLst>
            <pc:docMk/>
            <pc:sldMk cId="0" sldId="256"/>
            <ac:spMk id="8" creationId="{00000000-0000-0000-0000-000000000000}"/>
          </ac:spMkLst>
        </pc:spChg>
      </pc:sldChg>
      <pc:sldChg chg="delSp modSp add mod setBg">
        <pc:chgData name="Pfeifer Reitz, Dawn" userId="6d260249-4736-4d83-bf0f-993577f60896" providerId="ADAL" clId="{C43E68B0-3011-46EB-B847-CD79F8799973}" dt="2026-07-22T11:59:32.384" v="28" actId="6549"/>
        <pc:sldMkLst>
          <pc:docMk/>
          <pc:sldMk cId="0" sldId="257"/>
        </pc:sldMkLst>
        <pc:spChg chg="mod">
          <ac:chgData name="Pfeifer Reitz, Dawn" userId="6d260249-4736-4d83-bf0f-993577f60896" providerId="ADAL" clId="{C43E68B0-3011-46EB-B847-CD79F8799973}" dt="2026-07-22T11:59:32.384" v="28" actId="6549"/>
          <ac:spMkLst>
            <pc:docMk/>
            <pc:sldMk cId="0" sldId="257"/>
            <ac:spMk id="5" creationId="{00000000-0000-0000-0000-000000000000}"/>
          </ac:spMkLst>
        </pc:spChg>
      </pc:sldChg>
      <pc:sldChg chg="delSp modSp add mod setBg">
        <pc:chgData name="Pfeifer Reitz, Dawn" userId="6d260249-4736-4d83-bf0f-993577f60896" providerId="ADAL" clId="{C43E68B0-3011-46EB-B847-CD79F8799973}" dt="2026-07-22T11:59:49.031" v="48" actId="20577"/>
        <pc:sldMkLst>
          <pc:docMk/>
          <pc:sldMk cId="0" sldId="258"/>
        </pc:sldMkLst>
        <pc:spChg chg="mod">
          <ac:chgData name="Pfeifer Reitz, Dawn" userId="6d260249-4736-4d83-bf0f-993577f60896" providerId="ADAL" clId="{C43E68B0-3011-46EB-B847-CD79F8799973}" dt="2026-07-22T11:59:49.031" v="48" actId="20577"/>
          <ac:spMkLst>
            <pc:docMk/>
            <pc:sldMk cId="0" sldId="258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19:23.348" v="10" actId="122"/>
          <ac:spMkLst>
            <pc:docMk/>
            <pc:sldMk cId="0" sldId="258"/>
            <ac:spMk id="8" creationId="{00000000-0000-0000-0000-000000000000}"/>
          </ac:spMkLst>
        </pc:spChg>
      </pc:sldChg>
      <pc:sldChg chg="delSp modSp add mod setBg modCm">
        <pc:chgData name="Pfeifer Reitz, Dawn" userId="6d260249-4736-4d83-bf0f-993577f60896" providerId="ADAL" clId="{C43E68B0-3011-46EB-B847-CD79F8799973}" dt="2026-07-28T13:15:01.007" v="67" actId="108"/>
        <pc:sldMkLst>
          <pc:docMk/>
          <pc:sldMk cId="0" sldId="259"/>
        </pc:sldMkLst>
        <pc:spChg chg="mod">
          <ac:chgData name="Pfeifer Reitz, Dawn" userId="6d260249-4736-4d83-bf0f-993577f60896" providerId="ADAL" clId="{C43E68B0-3011-46EB-B847-CD79F8799973}" dt="2026-07-28T13:15:01.007" v="67" actId="108"/>
          <ac:spMkLst>
            <pc:docMk/>
            <pc:sldMk cId="0" sldId="259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19:26.603" v="11" actId="122"/>
          <ac:spMkLst>
            <pc:docMk/>
            <pc:sldMk cId="0" sldId="259"/>
            <ac:spMk id="8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feifer Reitz, Dawn" userId="6d260249-4736-4d83-bf0f-993577f60896" providerId="ADAL" clId="{C43E68B0-3011-46EB-B847-CD79F8799973}" dt="2026-07-28T13:14:50.831" v="66" actId="20577"/>
              <pc2:cmMkLst xmlns:pc2="http://schemas.microsoft.com/office/powerpoint/2019/9/main/command">
                <pc:docMk/>
                <pc:sldMk cId="0" sldId="259"/>
                <pc2:cmMk id="{1D0EFC85-3BA3-4A78-A385-A6DC54D40149}"/>
              </pc2:cmMkLst>
            </pc226:cmChg>
          </p:ext>
        </pc:extLst>
      </pc:sldChg>
      <pc:sldChg chg="delSp modSp add mod setBg">
        <pc:chgData name="Pfeifer Reitz, Dawn" userId="6d260249-4736-4d83-bf0f-993577f60896" providerId="ADAL" clId="{C43E68B0-3011-46EB-B847-CD79F8799973}" dt="2026-07-22T12:00:28.296" v="64" actId="6549"/>
        <pc:sldMkLst>
          <pc:docMk/>
          <pc:sldMk cId="0" sldId="260"/>
        </pc:sldMkLst>
        <pc:spChg chg="mod">
          <ac:chgData name="Pfeifer Reitz, Dawn" userId="6d260249-4736-4d83-bf0f-993577f60896" providerId="ADAL" clId="{C43E68B0-3011-46EB-B847-CD79F8799973}" dt="2026-07-22T12:00:28.296" v="64" actId="6549"/>
          <ac:spMkLst>
            <pc:docMk/>
            <pc:sldMk cId="0" sldId="260"/>
            <ac:spMk id="7" creationId="{00000000-0000-0000-0000-000000000000}"/>
          </ac:spMkLst>
        </pc:spChg>
        <pc:spChg chg="mod">
          <ac:chgData name="Pfeifer Reitz, Dawn" userId="6d260249-4736-4d83-bf0f-993577f60896" providerId="ADAL" clId="{C43E68B0-3011-46EB-B847-CD79F8799973}" dt="2026-07-17T16:19:30.259" v="12" actId="122"/>
          <ac:spMkLst>
            <pc:docMk/>
            <pc:sldMk cId="0" sldId="260"/>
            <ac:spMk id="8" creationId="{00000000-0000-0000-0000-000000000000}"/>
          </ac:spMkLst>
        </pc:spChg>
      </pc:sldChg>
      <pc:sldChg chg="delSp modSp add del mod setBg">
        <pc:chgData name="Pfeifer Reitz, Dawn" userId="6d260249-4736-4d83-bf0f-993577f60896" providerId="ADAL" clId="{C43E68B0-3011-46EB-B847-CD79F8799973}" dt="2026-07-22T11:59:12.288" v="25" actId="478"/>
        <pc:sldMkLst>
          <pc:docMk/>
          <pc:sldMk cId="0" sldId="261"/>
        </pc:sldMkLst>
        <pc:spChg chg="mod">
          <ac:chgData name="Pfeifer Reitz, Dawn" userId="6d260249-4736-4d83-bf0f-993577f60896" providerId="ADAL" clId="{C43E68B0-3011-46EB-B847-CD79F8799973}" dt="2026-07-17T16:19:36.350" v="13" actId="122"/>
          <ac:spMkLst>
            <pc:docMk/>
            <pc:sldMk cId="0" sldId="261"/>
            <ac:spMk id="6" creationId="{00000000-0000-0000-0000-000000000000}"/>
          </ac:spMkLst>
        </pc:spChg>
      </pc:sldChg>
    </pc:docChg>
  </pc:docChgLst>
  <pc:docChgLst>
    <pc:chgData name="Johnson, Melissa C" userId="S::mfj5407@psu.edu::8f002a59-7116-4d9c-bf93-a4aa031f9fe4" providerId="AD" clId="Web-{B029F4BB-67A2-FBA7-2A8D-328F693361B4}"/>
    <pc:docChg chg="mod">
      <pc:chgData name="Johnson, Melissa C" userId="S::mfj5407@psu.edu::8f002a59-7116-4d9c-bf93-a4aa031f9fe4" providerId="AD" clId="Web-{B029F4BB-67A2-FBA7-2A8D-328F693361B4}" dt="2026-07-24T14:56:04.269" v="0"/>
      <pc:docMkLst>
        <pc:docMk/>
      </pc:docMkLst>
    </pc:docChg>
  </pc:docChgLst>
</pc:chgInfo>
</file>

<file path=ppt/comments/modernComment_10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D0EFC85-3BA3-4A78-A385-A6DC54D40149}" authorId="{38F51434-56FF-21C4-528D-934296E90664}" status="resolved" created="2026-07-24T14:56:04.26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9"/>
      <ac:spMk id="7" creationId="{00000000-0000-0000-0000-000000000000}"/>
      <ac:txMk cp="230">
        <ac:context len="372" hash="3646909911"/>
      </ac:txMk>
    </ac:txMkLst>
    <p188:pos x="6371771" y="1451428"/>
    <p188:txBody>
      <a:bodyPr/>
      <a:lstStyle/>
      <a:p>
        <a:r>
          <a:rPr lang="en-US"/>
          <a:t>Completion is optional and not completing will have no negative impact on your course grade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7-28T13:14:52.697" authorId="{4CAE9CA7-F7B3-186D-E6A8-A9D09AAE6923}"/>
          </p223:rxn>
        </p223:reactions>
      </p:ext>
    </p188:extLst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42AEA1-A4D9-0CCB-F45A-B1E1439F1A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4A58F-8F56-AC2F-BF1F-CC6DC677BC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C506B-9C0A-7C42-AABC-F7A7C632EC5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AB37E-160B-D909-0FF9-07D0690CDC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68ED66-3D76-AA61-3811-390722B429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79E4A-7233-C749-8BF5-78FC642D4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74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9AC51-1594-3C45-9820-82036BC34A39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9D638-7D78-EA4A-A05B-01174BE0F3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51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555555"/>
                </a:solidFill>
              </a:rPr>
              <a:t>Incentivized Completion — Low-stakes academic benefit for completing AI Essentials.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AI Essentials is a no-cost, self-paced learning module available to all Penn State students.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At this level, completion earns a low-stakes academic benefit (extra credit or participation).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You may adjust points or structure to align with your course design.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Three options available — choose what fits your course structure.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Note: Completion will be verified through a university tracking system (Course Insights).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946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Title:  'Optional Extra Credit: AI Essentials'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Students who complete Penn State's AI Essentials learning module may note completion for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[X] extra credit points applied to [assignment category / final grade / participation].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This will NOT affect the grades of students who choose not to participate.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To receive credit: Submit a notation of your completion [submission method] by [date].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Completion will be verified through a university tracking system.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AI Essentials is a no-cost, self-paced learning module available on your Canvas dashboard.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955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Title:  'AI Essentials — Optional Engagement Opportunity'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Students who complete AI Essentials AND submit a brief reflection connecting the content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to our course themes may earn [X] points toward the participation component of your grade.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Completion is optional and will have no negative impact on your standing.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Details on submission are available on Canvas.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Possible Prompts: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Ethical Scenario Response (300–450 words): AI used to screen job applicants.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  Address: potential benefits, ethical concerns, a justified recommendation.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Field Lens Analysis (300–500 words): Analyze one AI Essentials concept (bias,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  privacy, automation) and address how it appears in your field, benefits/risks,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  and recommendations for professionals.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77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rgbClr val="2C2C2C"/>
                </a:solidFill>
              </a:rPr>
              <a:t>Suggested Title:  'Optional: AI Essentials + Reflection'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Penn State's AI Essentials is a no-cost, self-paced learning module to help students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develop foundational knowledge about AI and its responsible use.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Students who complete AI Essentials AND submit a short reflection will receive [X] extra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credit points. Submissions due by [date] via [Canvas/email/other].</a:t>
            </a:r>
          </a:p>
          <a:p>
            <a:pPr algn="l"/>
            <a:endParaRPr lang="en-US" sz="1200" dirty="0">
              <a:solidFill>
                <a:srgbClr val="2C2C2C"/>
              </a:solidFill>
            </a:endParaRP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Possible Prompts: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Reflection Prompt (150–300 words): Describe one concept that surprised you, challenged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  your thinking, or that you see as relevant to your life, career, or this course.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• Advice Memo (400–600 words): Summarize 2–3 key insights from AI Essentials and provide</a:t>
            </a:r>
          </a:p>
          <a:p>
            <a:pPr algn="l"/>
            <a:r>
              <a:rPr lang="en-US" sz="1200" dirty="0">
                <a:solidFill>
                  <a:srgbClr val="2C2C2C"/>
                </a:solidFill>
              </a:rPr>
              <a:t>    one recommendation around using AI tailored to a specific audience.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9D638-7D78-EA4A-A05B-01174BE0F3D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84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CommCnrShld Graphic">
            <a:extLst>
              <a:ext uri="{FF2B5EF4-FFF2-40B4-BE49-F238E27FC236}">
                <a16:creationId xmlns:a16="http://schemas.microsoft.com/office/drawing/2014/main" id="{F373BAED-49B4-A922-D2DD-83B86D824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153400" y="2011680"/>
            <a:ext cx="4038601" cy="4846321"/>
            <a:chOff x="9550401" y="3688081"/>
            <a:chExt cx="2641599" cy="3169919"/>
          </a:xfrm>
        </p:grpSpPr>
        <p:sp>
          <p:nvSpPr>
            <p:cNvPr id="13" name="Corner Shield Shape Right">
              <a:extLst>
                <a:ext uri="{FF2B5EF4-FFF2-40B4-BE49-F238E27FC236}">
                  <a16:creationId xmlns:a16="http://schemas.microsoft.com/office/drawing/2014/main" id="{86A60D22-4897-D628-2F4B-29E49B076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14" name="Comm Shield Corner">
              <a:extLst>
                <a:ext uri="{FF2B5EF4-FFF2-40B4-BE49-F238E27FC236}">
                  <a16:creationId xmlns:a16="http://schemas.microsoft.com/office/drawing/2014/main" id="{6907CFA7-DA25-9315-C431-0372EFB1D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6EFBB5-30AC-C871-D426-6A0BE13F7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990600"/>
            <a:ext cx="9601200" cy="2519363"/>
          </a:xfr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44EB8D-C5EF-C32E-D8C7-15E1792F9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602038"/>
            <a:ext cx="9601200" cy="1274762"/>
          </a:xfrm>
        </p:spPr>
        <p:txBody>
          <a:bodyPr/>
          <a:lstStyle>
            <a:lvl1pPr marL="0" indent="0" algn="l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EBBAE-C4A0-F2D9-A43F-328BD41688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2789" y="0"/>
            <a:ext cx="3089211" cy="914400"/>
          </a:xfrm>
        </p:spPr>
        <p:txBody>
          <a:bodyPr/>
          <a:lstStyle>
            <a:lvl1pPr algn="r">
              <a:defRPr/>
            </a:lvl1pPr>
          </a:lstStyle>
          <a:p>
            <a:fld id="{4D83A44C-8064-3F47-951D-EE74B1CE44B9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318BB-68AB-F92B-99D2-699E766B5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F2ACF-01D0-F003-D6CD-197BC00E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679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A525F-0A3B-0A82-FBA8-69CEB60A3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F726D1-60B7-13F2-745F-8628A92E3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964F2-ED7E-FB0A-F2FC-34613DC96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8AD4-0A8D-1942-AD91-7D3C5A1D73BF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810DB-DBB4-3D40-4773-A7EC1479B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FE995-CC29-4AFA-CB27-CF08B1F56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16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18F61B-E0C1-9CF0-2B16-FE8B941ECC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ADFCD1-4F9D-5A79-22BB-572B3A36F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1F889-A890-6F2D-CE9F-A7EAED634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F17A-2A7E-764E-8194-BD617B10743D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5AB35-9A8B-4638-DC3C-9A106845E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99216-C74A-2574-5A1E-6232E83E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20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CommCnrShld Graphic">
            <a:extLst>
              <a:ext uri="{FF2B5EF4-FFF2-40B4-BE49-F238E27FC236}">
                <a16:creationId xmlns:a16="http://schemas.microsoft.com/office/drawing/2014/main" id="{67AFFE4C-AD09-A4B4-266D-0CDBFC24F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153400" y="2011680"/>
            <a:ext cx="4038601" cy="4846321"/>
            <a:chOff x="9550401" y="3688081"/>
            <a:chExt cx="2641599" cy="3169919"/>
          </a:xfrm>
        </p:grpSpPr>
        <p:sp>
          <p:nvSpPr>
            <p:cNvPr id="11" name="Corner Shield Shape Right">
              <a:extLst>
                <a:ext uri="{FF2B5EF4-FFF2-40B4-BE49-F238E27FC236}">
                  <a16:creationId xmlns:a16="http://schemas.microsoft.com/office/drawing/2014/main" id="{49D02B88-1226-677B-BE20-324F0F9CB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12" name="Comm Shield Corner">
              <a:extLst>
                <a:ext uri="{FF2B5EF4-FFF2-40B4-BE49-F238E27FC236}">
                  <a16:creationId xmlns:a16="http://schemas.microsoft.com/office/drawing/2014/main" id="{D6679DDB-1E63-F5D0-55BF-F77DEE0E6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EDA0D94-A5D8-A033-57AC-B05EF0107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37657"/>
            <a:ext cx="9677400" cy="27432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A5B9B-B0BE-4DBF-1904-4FDEF848F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590393"/>
            <a:ext cx="8228013" cy="12008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AE21E-52C8-F0D8-877A-7F63F8DEE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2789" y="0"/>
            <a:ext cx="3089211" cy="914400"/>
          </a:xfrm>
        </p:spPr>
        <p:txBody>
          <a:bodyPr/>
          <a:lstStyle>
            <a:lvl1pPr algn="r">
              <a:defRPr/>
            </a:lvl1pPr>
          </a:lstStyle>
          <a:p>
            <a:fld id="{D3B27A41-27B9-E448-9F3A-69E294D7051D}" type="datetime1">
              <a:rPr lang="en-US" smtClean="0"/>
              <a:pPr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1F391-6A8E-3DD1-AA3E-099C67E66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638E9-4BAB-5563-88CD-156F06F9D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22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BE763-F41D-F991-1AB4-82B8D57342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slide title, key point, or assertion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96128-8A19-FE3B-2DAF-0406DB5038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66800" y="1825625"/>
            <a:ext cx="10056813" cy="3736975"/>
          </a:xfrm>
        </p:spPr>
        <p:txBody>
          <a:bodyPr/>
          <a:lstStyle>
            <a:lvl2pPr marL="777240" indent="-182880">
              <a:defRPr/>
            </a:lvl2pPr>
          </a:lstStyle>
          <a:p>
            <a:pPr marL="201168" marR="0" lvl="0" indent="-201168" algn="l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/>
              <a:t>Click to add text or choose an icon below to insert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BDCF0-7468-FACC-ACE3-74245710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B02E-A76A-D543-896B-0002B4A60318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55521-2464-763C-14E3-1546CCD69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9F393-FA98-BA11-DB7E-F32E606FE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30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F787D-E2BC-F3FE-5703-A9932B981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14800" cy="26797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B8DDE-3683-969F-02EF-973A70969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676275"/>
            <a:ext cx="6399212" cy="4586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 or choose an icon below to insert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72CB31-00D3-E20B-B087-8ADEFEF73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3429000"/>
            <a:ext cx="4114800" cy="228600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A5B58-8500-964C-1BC6-DA163AB28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D83B-FBE8-6341-9B65-B8DF7340B97B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413BC-AAC0-9E6D-3C7D-EC459FA8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21EAB-7603-CF08-3D09-C89AAFB47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64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3E1FC-5694-8B89-C491-7BA53E357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613" y="762000"/>
            <a:ext cx="4725987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F6D286-2952-5BB3-594A-BF27B94849A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1" y="990600"/>
            <a:ext cx="5486400" cy="4298899"/>
          </a:xfrm>
          <a:noFill/>
          <a:effectLst/>
        </p:spPr>
        <p:txBody>
          <a:bodyPr tIns="36576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below to add picture. </a:t>
            </a:r>
            <a:br>
              <a:rPr lang="en-US" dirty="0"/>
            </a:br>
            <a:r>
              <a:rPr lang="en-US" dirty="0"/>
              <a:t>To crop the picture, click Crop on the Picture Tools tab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1B9431-C3FE-7CB8-8A4E-11841E03B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1613" y="3048000"/>
            <a:ext cx="4572000" cy="2241499"/>
          </a:xfrm>
        </p:spPr>
        <p:txBody>
          <a:bodyPr anchor="b" anchorCtr="0">
            <a:normAutofit/>
          </a:bodyPr>
          <a:lstStyle>
            <a:lvl1pPr marL="0" indent="0">
              <a:buClr>
                <a:schemeClr val="accent1"/>
              </a:buClr>
              <a:buSzPct val="120000"/>
              <a:buFont typeface="System Font Regular"/>
              <a:buNone/>
              <a:tabLst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E0845-C3A7-6E8F-5C61-5E11CF4CD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2E21-6626-7F48-BD7E-E9F69B4CC986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40A072-5CE9-D9EB-FA5A-347D0DC3F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6F95E-8EB8-15D7-077A-28ED3EBB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746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CFC1A-8AA3-1F3A-309D-65B86EB54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ABC937-51C8-A943-FFC9-D9B57CEB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CF7B2-6D0C-1749-99C8-CF428F75A01C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0B8A71-9225-7CD8-1C83-DBBDBCDCF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F5A8CB-332D-9515-5CFE-8172E8693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868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E07C2-6D9C-BF04-E789-5975B362A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25318-746A-F1C9-9F76-E0E02D493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25625"/>
            <a:ext cx="5029200" cy="3432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5F21F-1339-03C9-C6C8-52CF6F85F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1766" y="1825625"/>
            <a:ext cx="5029201" cy="3432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BD777-E1ED-B7BD-D234-FBA2A93D0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2C91-2BFC-A04F-9296-2B99B3ED0817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BCB7D-2D1A-A8C3-18BF-F19BD4A6C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D1049C-0A42-1626-E4CB-C9416DAB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30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6E5F2-E07D-49A5-45D2-61A59E6F2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006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D649B-7DD0-707F-0286-3C79FF008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331" y="1421607"/>
            <a:ext cx="5026025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E628A-8E78-3092-8EEC-BCD0443E9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331" y="2245519"/>
            <a:ext cx="5026025" cy="3133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209B32-F927-21F8-6DB7-B78B0048D8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47645" y="1421607"/>
            <a:ext cx="5033167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AE6394-88A7-A6AA-0283-D80CBBB03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7645" y="2245519"/>
            <a:ext cx="5033168" cy="3133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A32CFC-E655-92D0-91E5-1D2C643C7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1133-C6F7-A54C-B4F9-F574FC8B44CF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FD39A2-B6C2-50DB-DA1C-26525AE17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1E5A19-DEF8-8A75-0CA7-231B92809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23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B92D9-0B28-E637-181B-4BD4F8C5E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7659-B258-5942-BADA-20CC774035A0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954192-2427-0DC8-0EAA-A64403D9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13789-D139-DD4C-0551-12E374CDB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D1B55-F3E9-1242-8F18-D400619368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997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CommCnrShld">
            <a:extLst>
              <a:ext uri="{FF2B5EF4-FFF2-40B4-BE49-F238E27FC236}">
                <a16:creationId xmlns:a16="http://schemas.microsoft.com/office/drawing/2014/main" id="{1618A93B-3E0D-4C69-C17E-DF520880C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550401" y="3688081"/>
            <a:ext cx="2641599" cy="3169919"/>
            <a:chOff x="9550401" y="3688081"/>
            <a:chExt cx="2641599" cy="3169919"/>
          </a:xfrm>
        </p:grpSpPr>
        <p:sp>
          <p:nvSpPr>
            <p:cNvPr id="20" name="Corner Shield Shape Right">
              <a:extLst>
                <a:ext uri="{FF2B5EF4-FFF2-40B4-BE49-F238E27FC236}">
                  <a16:creationId xmlns:a16="http://schemas.microsoft.com/office/drawing/2014/main" id="{B7ECB6A5-D104-7FF6-DCD8-4B1AE2FA2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9087" y="3700789"/>
              <a:ext cx="2392913" cy="3157211"/>
            </a:xfrm>
            <a:custGeom>
              <a:avLst/>
              <a:gdLst>
                <a:gd name="connsiteX0" fmla="*/ 0 w 1637473"/>
                <a:gd name="connsiteY0" fmla="*/ 2160483 h 2160483"/>
                <a:gd name="connsiteX1" fmla="*/ 1637474 w 1637473"/>
                <a:gd name="connsiteY1" fmla="*/ 2160483 h 2160483"/>
                <a:gd name="connsiteX2" fmla="*/ 1637474 w 1637473"/>
                <a:gd name="connsiteY2" fmla="*/ 0 h 2160483"/>
                <a:gd name="connsiteX3" fmla="*/ 0 w 1637473"/>
                <a:gd name="connsiteY3" fmla="*/ 2160483 h 21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473" h="2160483">
                  <a:moveTo>
                    <a:pt x="0" y="2160483"/>
                  </a:moveTo>
                  <a:lnTo>
                    <a:pt x="1637474" y="2160483"/>
                  </a:lnTo>
                  <a:lnTo>
                    <a:pt x="1637474" y="0"/>
                  </a:lnTo>
                  <a:cubicBezTo>
                    <a:pt x="1637474" y="1113830"/>
                    <a:pt x="688808" y="1755720"/>
                    <a:pt x="0" y="2160483"/>
                  </a:cubicBezTo>
                  <a:close/>
                </a:path>
              </a:pathLst>
            </a:custGeom>
            <a:solidFill>
              <a:srgbClr val="1E407C"/>
            </a:solidFill>
            <a:ln w="12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21" name="Comm Shield Corner">
              <a:extLst>
                <a:ext uri="{FF2B5EF4-FFF2-40B4-BE49-F238E27FC236}">
                  <a16:creationId xmlns:a16="http://schemas.microsoft.com/office/drawing/2014/main" id="{70B461F0-4C10-DA44-2A54-6677C5265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50401" y="3688081"/>
              <a:ext cx="2641599" cy="3169919"/>
            </a:xfrm>
            <a:prstGeom prst="rect">
              <a:avLst/>
            </a:prstGeom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7A061B-E2D0-062A-8997-8B6BC4ABE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914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52739-D66F-AA7A-6920-E8A8EA468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93851"/>
            <a:ext cx="10972800" cy="419734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9654C-F683-C04E-AC9E-E1AB426C28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0413" y="5943600"/>
            <a:ext cx="3089211" cy="914400"/>
          </a:xfrm>
          <a:prstGeom prst="rect">
            <a:avLst/>
          </a:prstGeom>
        </p:spPr>
        <p:txBody>
          <a:bodyPr vert="horz" lIns="91440" tIns="265176" rIns="1005840" bIns="91440" rtlCol="0" anchor="t" anchorCtr="0"/>
          <a:lstStyle>
            <a:lvl1pPr algn="l">
              <a:defRPr sz="1600" b="0">
                <a:solidFill>
                  <a:schemeClr val="tx2"/>
                </a:solidFill>
              </a:defRPr>
            </a:lvl1pPr>
          </a:lstStyle>
          <a:p>
            <a:fld id="{9E944EA1-8BCD-964C-87E6-31892231A579}" type="datetime1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EAB10-171B-90F2-7CFE-E58935A2E6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4388" y="5943600"/>
            <a:ext cx="5026025" cy="914400"/>
          </a:xfrm>
          <a:prstGeom prst="rect">
            <a:avLst/>
          </a:prstGeom>
        </p:spPr>
        <p:txBody>
          <a:bodyPr vert="horz" lIns="548640" tIns="265176" rIns="182880" bIns="91440" rtlCol="0" anchor="t" anchorCtr="0"/>
          <a:lstStyle>
            <a:lvl1pPr algn="l">
              <a:defRPr sz="1600" b="0" i="0">
                <a:solidFill>
                  <a:schemeClr val="tx2"/>
                </a:solidFill>
                <a:latin typeface="+mn-lt"/>
                <a:cs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E1D52-E2F8-EB1B-5C28-22BEBDFE9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9624" y="5943600"/>
            <a:ext cx="722376" cy="914400"/>
          </a:xfrm>
          <a:prstGeom prst="rect">
            <a:avLst/>
          </a:prstGeom>
        </p:spPr>
        <p:txBody>
          <a:bodyPr vert="horz" lIns="91440" tIns="265176" rIns="91440" bIns="91440" rtlCol="0" anchor="t" anchorCtr="0"/>
          <a:lstStyle>
            <a:lvl1pPr algn="ctr">
              <a:defRPr sz="1600" b="1" i="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1D1B55-F3E9-1242-8F18-D4006193687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enn State Mark on Light BG" descr="Penn State University mark">
            <a:extLst>
              <a:ext uri="{FF2B5EF4-FFF2-40B4-BE49-F238E27FC236}">
                <a16:creationId xmlns:a16="http://schemas.microsoft.com/office/drawing/2014/main" id="{4FF244CC-1E2C-0F93-5B63-C9B4115A94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493044" y="6013529"/>
            <a:ext cx="1709112" cy="78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5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56" r:id="rId4"/>
    <p:sldLayoutId id="2147483657" r:id="rId5"/>
    <p:sldLayoutId id="2147483675" r:id="rId6"/>
    <p:sldLayoutId id="2147483673" r:id="rId7"/>
    <p:sldLayoutId id="2147483674" r:id="rId8"/>
    <p:sldLayoutId id="2147483655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1168" indent="-201168" algn="l" defTabSz="914400" rtl="0" eaLnBrk="1" latinLnBrk="0" hangingPunct="1">
        <a:lnSpc>
          <a:spcPct val="90000"/>
        </a:lnSpc>
        <a:spcBef>
          <a:spcPts val="2000"/>
        </a:spcBef>
        <a:buClr>
          <a:schemeClr val="tx2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560" indent="-137160" algn="l" defTabSz="914400" rtl="0" eaLnBrk="1" latinLnBrk="0" hangingPunct="1">
        <a:lnSpc>
          <a:spcPct val="90000"/>
        </a:lnSpc>
        <a:spcBef>
          <a:spcPts val="11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320" indent="-13716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65960" indent="-13716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A2B7E6"/>
          </p15:clr>
        </p15:guide>
        <p15:guide id="2" pos="7680" userDrawn="1">
          <p15:clr>
            <a:srgbClr val="A2B7E6"/>
          </p15:clr>
        </p15:guide>
        <p15:guide id="3" pos="384" userDrawn="1">
          <p15:clr>
            <a:srgbClr val="A2B7E6"/>
          </p15:clr>
        </p15:guide>
        <p15:guide id="4" pos="672" userDrawn="1">
          <p15:clr>
            <a:srgbClr val="A2B7E6"/>
          </p15:clr>
        </p15:guide>
        <p15:guide id="5" pos="960" userDrawn="1">
          <p15:clr>
            <a:srgbClr val="A2B7E6"/>
          </p15:clr>
        </p15:guide>
        <p15:guide id="6" pos="1248" userDrawn="1">
          <p15:clr>
            <a:srgbClr val="A2B7E6"/>
          </p15:clr>
        </p15:guide>
        <p15:guide id="7" pos="1536" userDrawn="1">
          <p15:clr>
            <a:srgbClr val="A2B7E6"/>
          </p15:clr>
        </p15:guide>
        <p15:guide id="8" pos="1824" userDrawn="1">
          <p15:clr>
            <a:srgbClr val="A2B7E6"/>
          </p15:clr>
        </p15:guide>
        <p15:guide id="9" pos="2112" userDrawn="1">
          <p15:clr>
            <a:srgbClr val="A2B7E6"/>
          </p15:clr>
        </p15:guide>
        <p15:guide id="10" pos="2400" userDrawn="1">
          <p15:clr>
            <a:srgbClr val="A2B7E6"/>
          </p15:clr>
        </p15:guide>
        <p15:guide id="11" pos="2688" userDrawn="1">
          <p15:clr>
            <a:srgbClr val="A2B7E6"/>
          </p15:clr>
        </p15:guide>
        <p15:guide id="12" pos="2976" userDrawn="1">
          <p15:clr>
            <a:srgbClr val="A2B7E6"/>
          </p15:clr>
        </p15:guide>
        <p15:guide id="13" pos="3264" userDrawn="1">
          <p15:clr>
            <a:srgbClr val="A2B7E6"/>
          </p15:clr>
        </p15:guide>
        <p15:guide id="14" pos="3552" userDrawn="1">
          <p15:clr>
            <a:srgbClr val="A2B7E6"/>
          </p15:clr>
        </p15:guide>
        <p15:guide id="15" pos="3840" userDrawn="1">
          <p15:clr>
            <a:srgbClr val="A2B7E6"/>
          </p15:clr>
        </p15:guide>
        <p15:guide id="16" pos="4127" userDrawn="1">
          <p15:clr>
            <a:srgbClr val="A2B7E6"/>
          </p15:clr>
        </p15:guide>
        <p15:guide id="17" pos="4415" userDrawn="1">
          <p15:clr>
            <a:srgbClr val="A2B7E6"/>
          </p15:clr>
        </p15:guide>
        <p15:guide id="18" pos="4703" userDrawn="1">
          <p15:clr>
            <a:srgbClr val="A2B7E6"/>
          </p15:clr>
        </p15:guide>
        <p15:guide id="19" pos="4991" userDrawn="1">
          <p15:clr>
            <a:srgbClr val="A2B7E6"/>
          </p15:clr>
        </p15:guide>
        <p15:guide id="20" pos="5279" userDrawn="1">
          <p15:clr>
            <a:srgbClr val="A2B7E6"/>
          </p15:clr>
        </p15:guide>
        <p15:guide id="21" pos="5567" userDrawn="1">
          <p15:clr>
            <a:srgbClr val="A2B7E6"/>
          </p15:clr>
        </p15:guide>
        <p15:guide id="22" pos="5855" userDrawn="1">
          <p15:clr>
            <a:srgbClr val="A2B7E6"/>
          </p15:clr>
        </p15:guide>
        <p15:guide id="23" pos="6144" userDrawn="1">
          <p15:clr>
            <a:srgbClr val="A2B7E6"/>
          </p15:clr>
        </p15:guide>
        <p15:guide id="24" pos="6431" userDrawn="1">
          <p15:clr>
            <a:srgbClr val="A2B7E6"/>
          </p15:clr>
        </p15:guide>
        <p15:guide id="25" pos="6719" userDrawn="1">
          <p15:clr>
            <a:srgbClr val="A2B7E6"/>
          </p15:clr>
        </p15:guide>
        <p15:guide id="26" pos="7007" userDrawn="1">
          <p15:clr>
            <a:srgbClr val="A2B7E6"/>
          </p15:clr>
        </p15:guide>
        <p15:guide id="27" pos="7295" userDrawn="1">
          <p15:clr>
            <a:srgbClr val="A2B7E6"/>
          </p15:clr>
        </p15:guide>
        <p15:guide id="28" orient="horz" userDrawn="1">
          <p15:clr>
            <a:srgbClr val="A2B7E6"/>
          </p15:clr>
        </p15:guide>
        <p15:guide id="29" orient="horz" pos="4320" userDrawn="1">
          <p15:clr>
            <a:srgbClr val="A2B7E6"/>
          </p15:clr>
        </p15:guide>
        <p15:guide id="30" orient="horz" pos="426" userDrawn="1">
          <p15:clr>
            <a:srgbClr val="A2B7E6"/>
          </p15:clr>
        </p15:guide>
        <p15:guide id="31" orient="horz" pos="1004" userDrawn="1">
          <p15:clr>
            <a:srgbClr val="A2B7E6"/>
          </p15:clr>
        </p15:guide>
        <p15:guide id="32" orient="horz" pos="1582" userDrawn="1">
          <p15:clr>
            <a:srgbClr val="A2B7E6"/>
          </p15:clr>
        </p15:guide>
        <p15:guide id="33" orient="horz" pos="2160" userDrawn="1">
          <p15:clr>
            <a:srgbClr val="A2B7E6"/>
          </p15:clr>
        </p15:guide>
        <p15:guide id="34" orient="horz" pos="2737" userDrawn="1">
          <p15:clr>
            <a:srgbClr val="A2B7E6"/>
          </p15:clr>
        </p15:guide>
        <p15:guide id="35" orient="horz" pos="3315" userDrawn="1">
          <p15:clr>
            <a:srgbClr val="A2B7E6"/>
          </p15:clr>
        </p15:guide>
        <p15:guide id="36" orient="horz" pos="3893" userDrawn="1">
          <p15:clr>
            <a:srgbClr val="A2B7E6"/>
          </p15:clr>
        </p15:guide>
        <p15:guide id="37" orient="horz" pos="40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3_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0228" y="1371600"/>
            <a:ext cx="2926080" cy="502920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5948" y="1389888"/>
            <a:ext cx="2834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</a:rPr>
              <a:t>Level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228" y="2011681"/>
            <a:ext cx="10972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2C2C2C"/>
                </a:solidFill>
              </a:rPr>
              <a:t>Moderate Lift: Connect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228" y="6400800"/>
            <a:ext cx="10972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dirty="0">
                <a:solidFill>
                  <a:srgbClr val="555555"/>
                </a:solidFill>
              </a:rPr>
              <a:t>AI Essentials  |  Penn State  |  Course Integration Resources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0228" y="320041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What is AI Essentials?</a:t>
            </a:r>
          </a:p>
        </p:txBody>
      </p:sp>
      <p:sp>
        <p:nvSpPr>
          <p:cNvPr id="4" name="Rectangle 3"/>
          <p:cNvSpPr/>
          <p:nvPr/>
        </p:nvSpPr>
        <p:spPr>
          <a:xfrm>
            <a:off x="550228" y="1124712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50228" y="1289305"/>
            <a:ext cx="110642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2C2C2C"/>
                </a:solidFill>
              </a:rPr>
              <a:t>AI Essentials is a no-cost, self-paced learning module available to all Penn State students.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At this level, completion earns a low-stakes academic benefit (extra credit or participation).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You may adjust points or structure to align with your course design.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Note: Completion will be verified through a university tracking system (Course Insights).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3A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3A — Extra Credit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3"/>
            <a:ext cx="1106424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2C2C2C"/>
                </a:solidFill>
              </a:rPr>
              <a:t>Optional Extra Credit: AI Essentials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Students who complete Penn State's AI Essentials learning module may note completion for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[X] extra credit points applied to [assignment category / final grade / participation].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This will NOT affect the grades of students who choose not to participate.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To receive credit: Submit a notation of your completion [submission method] by [date].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Completion will be verified through a university tracking system.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AI Essentials is a no-cost, self-paced learning module available on your Canvas dashboard.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Grade impact: Extra credit. Best for: Easy implementation.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3B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3B — Participation / Engagement Credit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2"/>
            <a:ext cx="1106424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dirty="0">
                <a:solidFill>
                  <a:srgbClr val="2C2C2C"/>
                </a:solidFill>
              </a:rPr>
              <a:t>AI </a:t>
            </a:r>
            <a:r>
              <a:rPr sz="1600" dirty="0">
                <a:solidFill>
                  <a:srgbClr val="2C2C2C"/>
                </a:solidFill>
              </a:rPr>
              <a:t>Essentials — Optional Engagement Opportunity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Students who complete AI Essentials AND submit a brief reflection connecting the content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to our course themes may earn [X] points toward the participation component of your grade.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r>
              <a:rPr lang="en-US" sz="1600" dirty="0">
                <a:solidFill>
                  <a:srgbClr val="2C2C2C"/>
                </a:solidFill>
              </a:rPr>
              <a:t>Completion is optional and not completing will have no negative impact on your course grade </a:t>
            </a:r>
          </a:p>
          <a:p>
            <a:pPr algn="l"/>
            <a:endParaRPr lang="en-US"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Details on submission are available on Canvas.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Grade impact: Participation credit. Best for: Engagement-focused courses.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228" y="228600"/>
            <a:ext cx="2377440" cy="384048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5948" y="246888"/>
            <a:ext cx="228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</a:rPr>
              <a:t>Option 3C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228" y="749809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Option 3C — Incentivized with Reflection Prompt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228" y="1554480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50228" y="1719073"/>
            <a:ext cx="110642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dirty="0">
                <a:solidFill>
                  <a:srgbClr val="2C2C2C"/>
                </a:solidFill>
              </a:rPr>
              <a:t>Optional</a:t>
            </a:r>
            <a:r>
              <a:rPr sz="1600" dirty="0">
                <a:solidFill>
                  <a:srgbClr val="2C2C2C"/>
                </a:solidFill>
              </a:rPr>
              <a:t>: AI Essentials + Reflection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Penn State's AI Essentials is a no-cost, self-paced learning module to help students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develop foundational knowledge about AI and its responsible use.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  <a:p>
            <a:pPr algn="l"/>
            <a:r>
              <a:rPr sz="1600" dirty="0">
                <a:solidFill>
                  <a:srgbClr val="2C2C2C"/>
                </a:solidFill>
              </a:rPr>
              <a:t>Students who complete AI Essentials AND submit a short reflection will receive [X] extra</a:t>
            </a:r>
          </a:p>
          <a:p>
            <a:pPr algn="l"/>
            <a:r>
              <a:rPr sz="1600" dirty="0">
                <a:solidFill>
                  <a:srgbClr val="2C2C2C"/>
                </a:solidFill>
              </a:rPr>
              <a:t>credit points. Submissions due by [date] via [Canvas/email/other].</a:t>
            </a:r>
          </a:p>
          <a:p>
            <a:pPr algn="l"/>
            <a:endParaRPr sz="1600" dirty="0">
              <a:solidFill>
                <a:srgbClr val="2C2C2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Grade impact: Extra credit + reflection. Best for: Writing-intensive courses.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0228" y="320041"/>
            <a:ext cx="109728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C2C2C"/>
                </a:solidFill>
              </a:rPr>
              <a:t>How to Access AI Essentials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550228" y="1124712"/>
            <a:ext cx="11064240" cy="36576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50228" y="1289305"/>
            <a:ext cx="110642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>
                <a:solidFill>
                  <a:srgbClr val="2C2C2C"/>
                </a:solidFill>
              </a:rPr>
              <a:t>Students are automatically enrolled — it appears on their Canvas Dashboard.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Self-Enrollment URL:</a:t>
            </a:r>
          </a:p>
          <a:p>
            <a:pPr algn="l"/>
            <a:r>
              <a:rPr sz="1600">
                <a:solidFill>
                  <a:srgbClr val="2C2C2C"/>
                </a:solidFill>
              </a:rPr>
              <a:t>  https://lmstools.ais.psu.edu/userselfenrollment?selfenrollmentcode=WKSW-6GAE-Y344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Access Code:  WKSW-6GAE-Y344</a:t>
            </a:r>
          </a:p>
          <a:p>
            <a:pPr algn="l"/>
            <a:endParaRPr sz="1600">
              <a:solidFill>
                <a:srgbClr val="2C2C2C"/>
              </a:solidFill>
            </a:endParaRPr>
          </a:p>
          <a:p>
            <a:pPr algn="l"/>
            <a:r>
              <a:rPr sz="1600">
                <a:solidFill>
                  <a:srgbClr val="2C2C2C"/>
                </a:solidFill>
              </a:rPr>
              <a:t>Questions? Contact: aicenterofexcellenece@psu.edu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228" y="6446521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i="1" dirty="0">
                <a:solidFill>
                  <a:srgbClr val="555555"/>
                </a:solidFill>
              </a:rPr>
              <a:t>AI Essentials  |  Penn State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SU Corner Shield Basic Theme">
  <a:themeElements>
    <a:clrScheme name="PSU Base Color Theme">
      <a:dk1>
        <a:srgbClr val="262626"/>
      </a:dk1>
      <a:lt1>
        <a:srgbClr val="FFFFFF"/>
      </a:lt1>
      <a:dk2>
        <a:srgbClr val="1E407C"/>
      </a:dk2>
      <a:lt2>
        <a:srgbClr val="CCF0FF"/>
      </a:lt2>
      <a:accent1>
        <a:srgbClr val="009CDE"/>
      </a:accent1>
      <a:accent2>
        <a:srgbClr val="1E407C"/>
      </a:accent2>
      <a:accent3>
        <a:srgbClr val="A2AAAD"/>
      </a:accent3>
      <a:accent4>
        <a:srgbClr val="96BEE6"/>
      </a:accent4>
      <a:accent5>
        <a:srgbClr val="3EA39E"/>
      </a:accent5>
      <a:accent6>
        <a:srgbClr val="304D64"/>
      </a:accent6>
      <a:hlink>
        <a:srgbClr val="005FA9"/>
      </a:hlink>
      <a:folHlink>
        <a:srgbClr val="AC8DC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bg2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cmpd="sng">
          <a:solidFill>
            <a:schemeClr val="tx2"/>
          </a:solidFill>
          <a:tailEnd type="non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Corner-Shield_v03-02.pptx" id="{199CED2F-3E11-A249-A8A0-371F2253AE5A}" vid="{7D869A32-DE16-724D-AC64-F2155F6B84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181CD7E707F24CAEA43A9E9CA5E585" ma:contentTypeVersion="10" ma:contentTypeDescription="Create a new document." ma:contentTypeScope="" ma:versionID="8ba7f127e1023bcb147d182153a61c0f">
  <xsd:schema xmlns:xsd="http://www.w3.org/2001/XMLSchema" xmlns:xs="http://www.w3.org/2001/XMLSchema" xmlns:p="http://schemas.microsoft.com/office/2006/metadata/properties" xmlns:ns2="10f29ae5-24a9-49dc-a236-e11657dc9cdf" targetNamespace="http://schemas.microsoft.com/office/2006/metadata/properties" ma:root="true" ma:fieldsID="761b8a04d204d54f84b0f9a8ee4f262c" ns2:_="">
    <xsd:import namespace="10f29ae5-24a9-49dc-a236-e11657dc9c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29ae5-24a9-49dc-a236-e11657dc9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8b28469-8996-4088-bd89-44d87d6385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f29ae5-24a9-49dc-a236-e11657dc9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D3C5FBF-CEB1-4F21-9D6B-FCB7D4B4E0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78B5BC-5135-41C3-8614-A3C6504BDD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f29ae5-24a9-49dc-a236-e11657dc9c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C83BC7-AE5F-43EE-B82C-5758B69134B6}">
  <ds:schemaRefs>
    <ds:schemaRef ds:uri="http://purl.org/dc/elements/1.1/"/>
    <ds:schemaRef ds:uri="10f29ae5-24a9-49dc-a236-e11657dc9cdf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cf48d45-3ddb-4389-a9c1-c115526eb52e}" enabled="0" method="" siteId="{7cf48d45-3ddb-4389-a9c1-c115526eb52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PPT_Corner-Shield_v03-2</Template>
  <TotalTime>7</TotalTime>
  <Words>868</Words>
  <Application>Microsoft Office PowerPoint</Application>
  <PresentationFormat>Widescreen</PresentationFormat>
  <Paragraphs>107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Franklin Gothic Book</vt:lpstr>
      <vt:lpstr>Franklin Gothic Medium</vt:lpstr>
      <vt:lpstr>System Font Regular</vt:lpstr>
      <vt:lpstr>Wingdings</vt:lpstr>
      <vt:lpstr>PSU Corner Shield Basic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The Pennsylvania State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Pfeifer Reitz, Dawn</dc:creator>
  <cp:keywords>basic, brand, layout, Penn State, PowerPoint, presentation, template</cp:keywords>
  <dc:description/>
  <cp:lastModifiedBy>Pfeifer Reitz, Dawn</cp:lastModifiedBy>
  <cp:revision>3</cp:revision>
  <cp:lastPrinted>2025-07-22T15:00:44Z</cp:lastPrinted>
  <dcterms:created xsi:type="dcterms:W3CDTF">2026-07-17T16:13:13Z</dcterms:created>
  <dcterms:modified xsi:type="dcterms:W3CDTF">2026-07-28T13:15:03Z</dcterms:modified>
  <cp:category>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0x010100A6181CD7E707F24CAEA43A9E9CA5E585</vt:lpwstr>
  </property>
  <property fmtid="{D5CDD505-2E9C-101B-9397-08002B2CF9AE}" pid="3" name="MediaServiceImageTags">
    <vt:lpwstr/>
  </property>
  <property fmtid="{D5CDD505-2E9C-101B-9397-08002B2CF9AE}" pid="4" name="Version">
    <vt:lpwstr>3.2</vt:lpwstr>
  </property>
</Properties>
</file>