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modernComment_101_0.xml" ContentType="application/vnd.ms-powerpoint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60" r:id="rId5"/>
    <p:sldId id="257" r:id="rId6"/>
    <p:sldId id="258" r:id="rId7"/>
    <p:sldId id="25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8F51434-56FF-21C4-528D-934296E90664}" name="Johnson, Melissa C" initials="JM" userId="S::mfj5407@psu.edu::8f002a59-7116-4d9c-bf93-a4aa031f9fe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BEE6"/>
    <a:srgbClr val="FFFFFF"/>
    <a:srgbClr val="009CDE"/>
    <a:srgbClr val="FFD200"/>
    <a:srgbClr val="1E407C"/>
    <a:srgbClr val="25324A"/>
    <a:srgbClr val="F0F0F0"/>
    <a:srgbClr val="000000"/>
    <a:srgbClr val="A3AAAE"/>
    <a:srgbClr val="C7CC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743F6A-1CD1-46F4-970E-52093446648E}" v="1" dt="2026-08-01T16:35:52.225"/>
  </p1510:revLst>
</p1510:revInfo>
</file>

<file path=ppt/tableStyles.xml><?xml version="1.0" encoding="utf-8"?>
<a:tblStyleLst xmlns:a="http://schemas.openxmlformats.org/drawingml/2006/main" def="{D27102A9-8310-4765-A935-A1911B00CA5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6421"/>
  </p:normalViewPr>
  <p:slideViewPr>
    <p:cSldViewPr snapToGrid="0">
      <p:cViewPr varScale="1">
        <p:scale>
          <a:sx n="54" d="100"/>
          <a:sy n="54" d="100"/>
        </p:scale>
        <p:origin x="332" y="60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7776" y="193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feifer Reitz, Dawn" userId="6d260249-4736-4d83-bf0f-993577f60896" providerId="ADAL" clId="{C43E68B0-3011-46EB-B847-CD79F8799973}"/>
    <pc:docChg chg="undo custSel delSld modSld">
      <pc:chgData name="Pfeifer Reitz, Dawn" userId="6d260249-4736-4d83-bf0f-993577f60896" providerId="ADAL" clId="{C43E68B0-3011-46EB-B847-CD79F8799973}" dt="2026-08-01T16:35:52.200" v="126" actId="20577"/>
      <pc:docMkLst>
        <pc:docMk/>
      </pc:docMkLst>
      <pc:sldChg chg="delSp modSp mod">
        <pc:chgData name="Pfeifer Reitz, Dawn" userId="6d260249-4736-4d83-bf0f-993577f60896" providerId="ADAL" clId="{C43E68B0-3011-46EB-B847-CD79F8799973}" dt="2026-08-01T16:35:52.200" v="126" actId="20577"/>
        <pc:sldMkLst>
          <pc:docMk/>
          <pc:sldMk cId="0" sldId="257"/>
        </pc:sldMkLst>
        <pc:spChg chg="mod">
          <ac:chgData name="Pfeifer Reitz, Dawn" userId="6d260249-4736-4d83-bf0f-993577f60896" providerId="ADAL" clId="{C43E68B0-3011-46EB-B847-CD79F8799973}" dt="2026-08-01T16:35:52.200" v="126" actId="20577"/>
          <ac:spMkLst>
            <pc:docMk/>
            <pc:sldMk cId="0" sldId="257"/>
            <ac:spMk id="5" creationId="{00000000-0000-0000-0000-000000000000}"/>
          </ac:spMkLst>
        </pc:spChg>
      </pc:sldChg>
      <pc:sldChg chg="addSp delSp modSp mod">
        <pc:chgData name="Pfeifer Reitz, Dawn" userId="6d260249-4736-4d83-bf0f-993577f60896" providerId="ADAL" clId="{C43E68B0-3011-46EB-B847-CD79F8799973}" dt="2026-07-22T11:55:41.816" v="19" actId="478"/>
        <pc:sldMkLst>
          <pc:docMk/>
          <pc:sldMk cId="0" sldId="258"/>
        </pc:sldMkLst>
        <pc:spChg chg="mod">
          <ac:chgData name="Pfeifer Reitz, Dawn" userId="6d260249-4736-4d83-bf0f-993577f60896" providerId="ADAL" clId="{C43E68B0-3011-46EB-B847-CD79F8799973}" dt="2026-07-22T11:54:42.074" v="6" actId="6549"/>
          <ac:spMkLst>
            <pc:docMk/>
            <pc:sldMk cId="0" sldId="258"/>
            <ac:spMk id="7" creationId="{00000000-0000-0000-0000-000000000000}"/>
          </ac:spMkLst>
        </pc:spChg>
        <pc:spChg chg="add del mod">
          <ac:chgData name="Pfeifer Reitz, Dawn" userId="6d260249-4736-4d83-bf0f-993577f60896" providerId="ADAL" clId="{C43E68B0-3011-46EB-B847-CD79F8799973}" dt="2026-07-22T11:55:39.908" v="18" actId="122"/>
          <ac:spMkLst>
            <pc:docMk/>
            <pc:sldMk cId="0" sldId="258"/>
            <ac:spMk id="8" creationId="{00000000-0000-0000-0000-000000000000}"/>
          </ac:spMkLst>
        </pc:spChg>
      </pc:sldChg>
      <pc:sldChg chg="delSp modSp mod">
        <pc:chgData name="Pfeifer Reitz, Dawn" userId="6d260249-4736-4d83-bf0f-993577f60896" providerId="ADAL" clId="{C43E68B0-3011-46EB-B847-CD79F8799973}" dt="2026-07-22T11:55:46.226" v="21" actId="478"/>
        <pc:sldMkLst>
          <pc:docMk/>
          <pc:sldMk cId="0" sldId="259"/>
        </pc:sldMkLst>
        <pc:spChg chg="mod">
          <ac:chgData name="Pfeifer Reitz, Dawn" userId="6d260249-4736-4d83-bf0f-993577f60896" providerId="ADAL" clId="{C43E68B0-3011-46EB-B847-CD79F8799973}" dt="2026-07-22T11:54:58.659" v="9" actId="6549"/>
          <ac:spMkLst>
            <pc:docMk/>
            <pc:sldMk cId="0" sldId="259"/>
            <ac:spMk id="7" creationId="{00000000-0000-0000-0000-000000000000}"/>
          </ac:spMkLst>
        </pc:spChg>
      </pc:sldChg>
      <pc:sldChg chg="addSp delSp modSp mod modClrScheme chgLayout">
        <pc:chgData name="Pfeifer Reitz, Dawn" userId="6d260249-4736-4d83-bf0f-993577f60896" providerId="ADAL" clId="{C43E68B0-3011-46EB-B847-CD79F8799973}" dt="2026-07-22T11:56:08.087" v="25" actId="478"/>
        <pc:sldMkLst>
          <pc:docMk/>
          <pc:sldMk cId="1222739533" sldId="260"/>
        </pc:sldMkLst>
        <pc:spChg chg="add del">
          <ac:chgData name="Pfeifer Reitz, Dawn" userId="6d260249-4736-4d83-bf0f-993577f60896" providerId="ADAL" clId="{C43E68B0-3011-46EB-B847-CD79F8799973}" dt="2026-07-22T11:55:59.840" v="23" actId="478"/>
          <ac:spMkLst>
            <pc:docMk/>
            <pc:sldMk cId="1222739533" sldId="260"/>
            <ac:spMk id="4" creationId="{94223145-27B6-8920-F869-0B104F7ECE2A}"/>
          </ac:spMkLst>
        </pc:spChg>
      </pc:sldChg>
    </pc:docChg>
  </pc:docChgLst>
  <pc:docChgLst>
    <pc:chgData name="Johnson, Melissa C" userId="S::mfj5407@psu.edu::8f002a59-7116-4d9c-bf93-a4aa031f9fe4" providerId="AD" clId="Web-{14BEE100-BB47-5503-C533-72CE6938A308}"/>
    <pc:docChg chg="mod">
      <pc:chgData name="Johnson, Melissa C" userId="S::mfj5407@psu.edu::8f002a59-7116-4d9c-bf93-a4aa031f9fe4" providerId="AD" clId="Web-{14BEE100-BB47-5503-C533-72CE6938A308}" dt="2026-07-24T14:52:51.396" v="0"/>
      <pc:docMkLst>
        <pc:docMk/>
      </pc:docMkLst>
    </pc:docChg>
  </pc:docChgLst>
</pc:chgInfo>
</file>

<file path=ppt/comments/modernComment_101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D73FD11-7798-4971-939D-4B229963FCB1}" authorId="{38F51434-56FF-21C4-528D-934296E90664}" status="resolved" created="2026-07-24T14:52:51.396" complete="100000">
    <pc:sldMkLst xmlns:pc="http://schemas.microsoft.com/office/powerpoint/2013/main/command">
      <pc:docMk/>
      <pc:sldMk cId="0" sldId="257"/>
    </pc:sldMkLst>
    <p188:txBody>
      <a:bodyPr/>
      <a:lstStyle/>
      <a:p>
        <a:r>
          <a:rPr lang="en-US"/>
          <a:t>Is AI the resource here? I would suggest something a bit more detailed: It simply informs students about the AI resources provided by the university. 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142AEA1-A4D9-0CCB-F45A-B1E1439F1A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54A58F-8F56-AC2F-BF1F-CC6DC677BCD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0C506B-9C0A-7C42-AABC-F7A7C632EC5D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EAB37E-160B-D909-0FF9-07D0690CDC0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68ED66-3D76-AA61-3811-390722B429E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179E4A-7233-C749-8BF5-78FC642D4C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774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F9AC51-1594-3C45-9820-82036BC34A39}" type="datetimeFigureOut">
              <a:rPr lang="en-US" smtClean="0"/>
              <a:t>8/1/2026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B9D638-7D78-EA4A-A05B-01174BE0F3D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517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rgbClr val="555555"/>
                </a:solidFill>
              </a:rPr>
              <a:t>Awareness Only — No grade, no follow-up required. Highest flexibility.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9D638-7D78-EA4A-A05B-01174BE0F3D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58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dirty="0">
                <a:solidFill>
                  <a:srgbClr val="2C2C2C"/>
                </a:solidFill>
              </a:rPr>
              <a:t>Suggested Syllabus / Canvas Language:  'AI Literacy Resource'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Penn State offers a no-cost, self-paced learning module called AI Essentials to all students.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This resource provides foundational knowledge about artificial intelligence, including how it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works, how it is being used, and how to engage with it responsibly.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You are welcome to explore and reflect on this learning module at any time during the semester.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Optional Reflection Prompts (not submitted):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  • What surprised you about AI Essentials?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  • What questions about AI feel most relevant to your field?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9D638-7D78-EA4A-A05B-01174BE0F3D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641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dirty="0">
                <a:solidFill>
                  <a:srgbClr val="2C2C2C"/>
                </a:solidFill>
              </a:rPr>
              <a:t>Suggested Syllabus / Canvas Language:  'A Note on AI Literacy'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As artificial intelligence becomes increasingly present in academic, professional, and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everyday contexts, Penn State has developed AI Essentials — a self-paced, no-cost learning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module available to all students.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This resource is offered as an opportunity to build foundational AI literacy on your own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terms and timeline.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Completing it is entirely optional in this course.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9D638-7D78-EA4A-A05B-01174BE0F3D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049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CommCnrShld Graphic">
            <a:extLst>
              <a:ext uri="{FF2B5EF4-FFF2-40B4-BE49-F238E27FC236}">
                <a16:creationId xmlns:a16="http://schemas.microsoft.com/office/drawing/2014/main" id="{F373BAED-49B4-A922-D2DD-83B86D824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8153400" y="2011680"/>
            <a:ext cx="4038601" cy="4846321"/>
            <a:chOff x="9550401" y="3688081"/>
            <a:chExt cx="2641599" cy="3169919"/>
          </a:xfrm>
        </p:grpSpPr>
        <p:sp>
          <p:nvSpPr>
            <p:cNvPr id="13" name="Corner Shield Shape Right">
              <a:extLst>
                <a:ext uri="{FF2B5EF4-FFF2-40B4-BE49-F238E27FC236}">
                  <a16:creationId xmlns:a16="http://schemas.microsoft.com/office/drawing/2014/main" id="{86A60D22-4897-D628-2F4B-29E49B076D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799087" y="3700789"/>
              <a:ext cx="2392913" cy="3157211"/>
            </a:xfrm>
            <a:custGeom>
              <a:avLst/>
              <a:gdLst>
                <a:gd name="connsiteX0" fmla="*/ 0 w 1637473"/>
                <a:gd name="connsiteY0" fmla="*/ 2160483 h 2160483"/>
                <a:gd name="connsiteX1" fmla="*/ 1637474 w 1637473"/>
                <a:gd name="connsiteY1" fmla="*/ 2160483 h 2160483"/>
                <a:gd name="connsiteX2" fmla="*/ 1637474 w 1637473"/>
                <a:gd name="connsiteY2" fmla="*/ 0 h 2160483"/>
                <a:gd name="connsiteX3" fmla="*/ 0 w 1637473"/>
                <a:gd name="connsiteY3" fmla="*/ 2160483 h 216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7473" h="2160483">
                  <a:moveTo>
                    <a:pt x="0" y="2160483"/>
                  </a:moveTo>
                  <a:lnTo>
                    <a:pt x="1637474" y="2160483"/>
                  </a:lnTo>
                  <a:lnTo>
                    <a:pt x="1637474" y="0"/>
                  </a:lnTo>
                  <a:cubicBezTo>
                    <a:pt x="1637474" y="1113830"/>
                    <a:pt x="688808" y="1755720"/>
                    <a:pt x="0" y="2160483"/>
                  </a:cubicBezTo>
                  <a:close/>
                </a:path>
              </a:pathLst>
            </a:custGeom>
            <a:solidFill>
              <a:srgbClr val="1E407C"/>
            </a:solidFill>
            <a:ln w="12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pic>
          <p:nvPicPr>
            <p:cNvPr id="14" name="Comm Shield Corner">
              <a:extLst>
                <a:ext uri="{FF2B5EF4-FFF2-40B4-BE49-F238E27FC236}">
                  <a16:creationId xmlns:a16="http://schemas.microsoft.com/office/drawing/2014/main" id="{6907CFA7-DA25-9315-C431-0372EFB1DA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550401" y="3688081"/>
              <a:ext cx="2641599" cy="3169919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A6EFBB5-30AC-C871-D426-6A0BE13F79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6800" y="990600"/>
            <a:ext cx="9601200" cy="2519363"/>
          </a:xfrm>
        </p:spPr>
        <p:txBody>
          <a:bodyPr anchor="b"/>
          <a:lstStyle>
            <a:lvl1pPr algn="l">
              <a:defRPr sz="6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44EB8D-C5EF-C32E-D8C7-15E1792F90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0" y="3602038"/>
            <a:ext cx="9601200" cy="1274762"/>
          </a:xfrm>
        </p:spPr>
        <p:txBody>
          <a:bodyPr/>
          <a:lstStyle>
            <a:lvl1pPr marL="0" indent="0" algn="l">
              <a:buNone/>
              <a:defRPr sz="24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0EBBAE-C4A0-F2D9-A43F-328BD41688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2789" y="0"/>
            <a:ext cx="3089211" cy="914400"/>
          </a:xfrm>
        </p:spPr>
        <p:txBody>
          <a:bodyPr/>
          <a:lstStyle>
            <a:lvl1pPr algn="r">
              <a:defRPr/>
            </a:lvl1pPr>
          </a:lstStyle>
          <a:p>
            <a:fld id="{4D83A44C-8064-3F47-951D-EE74B1CE44B9}" type="datetime1">
              <a:rPr lang="en-US" smtClean="0"/>
              <a:pPr/>
              <a:t>8/1/2026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D318BB-68AB-F92B-99D2-699E766B5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F2ACF-01D0-F003-D6CD-197BC00EB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6799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A525F-0A3B-0A82-FBA8-69CEB60A3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F726D1-60B7-13F2-745F-8628A92E3A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C964F2-ED7E-FB0A-F2FC-34613DC96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8AD4-0A8D-1942-AD91-7D3C5A1D73BF}" type="datetime1">
              <a:rPr lang="en-US" smtClean="0"/>
              <a:t>8/1/2026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9810DB-DBB4-3D40-4773-A7EC1479B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AFE995-CC29-4AFA-CB27-CF08B1F56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168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18F61B-E0C1-9CF0-2B16-FE8B941ECC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ADFCD1-4F9D-5A79-22BB-572B3A36F4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91F889-A890-6F2D-CE9F-A7EAED634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1F17A-2A7E-764E-8194-BD617B10743D}" type="datetime1">
              <a:rPr lang="en-US" smtClean="0"/>
              <a:t>8/1/2026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5AB35-9A8B-4638-DC3C-9A106845E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D99216-C74A-2574-5A1E-6232E83EA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206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CommCnrShld Graphic">
            <a:extLst>
              <a:ext uri="{FF2B5EF4-FFF2-40B4-BE49-F238E27FC236}">
                <a16:creationId xmlns:a16="http://schemas.microsoft.com/office/drawing/2014/main" id="{67AFFE4C-AD09-A4B4-266D-0CDBFC24F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8153400" y="2011680"/>
            <a:ext cx="4038601" cy="4846321"/>
            <a:chOff x="9550401" y="3688081"/>
            <a:chExt cx="2641599" cy="3169919"/>
          </a:xfrm>
        </p:grpSpPr>
        <p:sp>
          <p:nvSpPr>
            <p:cNvPr id="11" name="Corner Shield Shape Right">
              <a:extLst>
                <a:ext uri="{FF2B5EF4-FFF2-40B4-BE49-F238E27FC236}">
                  <a16:creationId xmlns:a16="http://schemas.microsoft.com/office/drawing/2014/main" id="{49D02B88-1226-677B-BE20-324F0F9CB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799087" y="3700789"/>
              <a:ext cx="2392913" cy="3157211"/>
            </a:xfrm>
            <a:custGeom>
              <a:avLst/>
              <a:gdLst>
                <a:gd name="connsiteX0" fmla="*/ 0 w 1637473"/>
                <a:gd name="connsiteY0" fmla="*/ 2160483 h 2160483"/>
                <a:gd name="connsiteX1" fmla="*/ 1637474 w 1637473"/>
                <a:gd name="connsiteY1" fmla="*/ 2160483 h 2160483"/>
                <a:gd name="connsiteX2" fmla="*/ 1637474 w 1637473"/>
                <a:gd name="connsiteY2" fmla="*/ 0 h 2160483"/>
                <a:gd name="connsiteX3" fmla="*/ 0 w 1637473"/>
                <a:gd name="connsiteY3" fmla="*/ 2160483 h 216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7473" h="2160483">
                  <a:moveTo>
                    <a:pt x="0" y="2160483"/>
                  </a:moveTo>
                  <a:lnTo>
                    <a:pt x="1637474" y="2160483"/>
                  </a:lnTo>
                  <a:lnTo>
                    <a:pt x="1637474" y="0"/>
                  </a:lnTo>
                  <a:cubicBezTo>
                    <a:pt x="1637474" y="1113830"/>
                    <a:pt x="688808" y="1755720"/>
                    <a:pt x="0" y="2160483"/>
                  </a:cubicBezTo>
                  <a:close/>
                </a:path>
              </a:pathLst>
            </a:custGeom>
            <a:solidFill>
              <a:srgbClr val="1E407C"/>
            </a:solidFill>
            <a:ln w="12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pic>
          <p:nvPicPr>
            <p:cNvPr id="12" name="Comm Shield Corner">
              <a:extLst>
                <a:ext uri="{FF2B5EF4-FFF2-40B4-BE49-F238E27FC236}">
                  <a16:creationId xmlns:a16="http://schemas.microsoft.com/office/drawing/2014/main" id="{D6679DDB-1E63-F5D0-55BF-F77DEE0E6B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550401" y="3688081"/>
              <a:ext cx="2641599" cy="3169919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EDA0D94-A5D8-A033-57AC-B05EF0107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737657"/>
            <a:ext cx="9677400" cy="27432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4A5B9B-B0BE-4DBF-1904-4FDEF848F3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4590393"/>
            <a:ext cx="8228013" cy="12008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FAE21E-52C8-F0D8-877A-7F63F8DEE6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2789" y="0"/>
            <a:ext cx="3089211" cy="914400"/>
          </a:xfrm>
        </p:spPr>
        <p:txBody>
          <a:bodyPr/>
          <a:lstStyle>
            <a:lvl1pPr algn="r">
              <a:defRPr/>
            </a:lvl1pPr>
          </a:lstStyle>
          <a:p>
            <a:fld id="{D3B27A41-27B9-E448-9F3A-69E294D7051D}" type="datetime1">
              <a:rPr lang="en-US" smtClean="0"/>
              <a:pPr/>
              <a:t>8/1/2026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B1F391-6A8E-3DD1-AA3E-099C67E66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1638E9-4BAB-5563-88CD-156F06F9D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0226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BE763-F41D-F991-1AB4-82B8D57342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add slide title, key point, or assertion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096128-8A19-FE3B-2DAF-0406DB50386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66800" y="1825625"/>
            <a:ext cx="10056813" cy="3736975"/>
          </a:xfrm>
        </p:spPr>
        <p:txBody>
          <a:bodyPr/>
          <a:lstStyle>
            <a:lvl2pPr marL="777240" indent="-182880">
              <a:defRPr/>
            </a:lvl2pPr>
          </a:lstStyle>
          <a:p>
            <a:pPr marL="201168" marR="0" lvl="0" indent="-201168" algn="l" defTabSz="9144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Click to add text or choose an icon below to insert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BBDCF0-7468-FACC-ACE3-74245710C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B02E-A76A-D543-896B-0002B4A60318}" type="datetime1">
              <a:rPr lang="en-US" smtClean="0"/>
              <a:t>8/1/2026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A55521-2464-763C-14E3-1546CCD69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F9F393-FA98-BA11-DB7E-F32E606FE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30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F787D-E2BC-F3FE-5703-A9932B981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4114800" cy="26797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B8DDE-3683-969F-02EF-973A7096944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676275"/>
            <a:ext cx="6399212" cy="4586288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text or choose an icon below to insert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72CB31-00D3-E20B-B087-8ADEFEF736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3429000"/>
            <a:ext cx="4114800" cy="2286000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3A5B58-8500-964C-1BC6-DA163AB28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8D83B-FBE8-6341-9B65-B8DF7340B97B}" type="datetime1">
              <a:rPr lang="en-US" smtClean="0"/>
              <a:t>8/1/2026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5413BC-AAC0-9E6D-3C7D-EC459FA81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921EAB-7603-CF08-3D09-C89AAFB47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643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3E1FC-5694-8B89-C491-7BA53E357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1613" y="762000"/>
            <a:ext cx="4725987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F6D286-2952-5BB3-594A-BF27B94849A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09601" y="990600"/>
            <a:ext cx="5486400" cy="4298899"/>
          </a:xfrm>
          <a:noFill/>
          <a:effectLst/>
        </p:spPr>
        <p:txBody>
          <a:bodyPr tIns="36576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below to add picture. </a:t>
            </a:r>
            <a:br>
              <a:rPr lang="en-US" dirty="0"/>
            </a:br>
            <a:r>
              <a:rPr lang="en-US" dirty="0"/>
              <a:t>To crop the picture, click Crop on the Picture Tools tab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1B9431-C3FE-7CB8-8A4E-11841E03BA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51613" y="3048000"/>
            <a:ext cx="4572000" cy="2241499"/>
          </a:xfrm>
        </p:spPr>
        <p:txBody>
          <a:bodyPr anchor="b" anchorCtr="0">
            <a:normAutofit/>
          </a:bodyPr>
          <a:lstStyle>
            <a:lvl1pPr marL="0" indent="0">
              <a:buClr>
                <a:schemeClr val="accent1"/>
              </a:buClr>
              <a:buSzPct val="120000"/>
              <a:buFont typeface="System Font Regular"/>
              <a:buNone/>
              <a:tabLst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BE0845-C3A7-6E8F-5C61-5E11CF4CD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22E21-6626-7F48-BD7E-E9F69B4CC986}" type="datetime1">
              <a:rPr lang="en-US" smtClean="0"/>
              <a:t>8/1/2026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40A072-5CE9-D9EB-FA5A-347D0DC3F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46F95E-8EB8-15D7-077A-28ED3EBB5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7461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CFC1A-8AA3-1F3A-309D-65B86EB54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ABC937-51C8-A943-FFC9-D9B57CEBD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CF7B2-6D0C-1749-99C8-CF428F75A01C}" type="datetime1">
              <a:rPr lang="en-US" smtClean="0"/>
              <a:t>8/1/2026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0B8A71-9225-7CD8-1C83-DBBDBCDCF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F5A8CB-332D-9515-5CFE-8172E8693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868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E07C2-6D9C-BF04-E789-5975B362A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25318-746A-F1C9-9F76-E0E02D4931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825625"/>
            <a:ext cx="5029200" cy="3432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25F21F-1339-03C9-C6C8-52CF6F85F1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11766" y="1825625"/>
            <a:ext cx="5029201" cy="3432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FBD777-E1ED-B7BD-D234-FBA2A93D0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02C91-2BFC-A04F-9296-2B99B3ED0817}" type="datetime1">
              <a:rPr lang="en-US" smtClean="0"/>
              <a:t>8/1/2026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1BCB7D-2D1A-A8C3-18BF-F19BD4A6C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D1049C-0A42-1626-E4CB-C9416DAB0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301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6E5F2-E07D-49A5-45D2-61A59E6F2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745788" cy="10064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2D649B-7DD0-707F-0286-3C79FF008D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8331" y="1421607"/>
            <a:ext cx="5026025" cy="823912"/>
          </a:xfrm>
        </p:spPr>
        <p:txBody>
          <a:bodyPr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4E628A-8E78-3092-8EEC-BCD0443E94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331" y="2245519"/>
            <a:ext cx="5026025" cy="3133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209B32-F927-21F8-6DB7-B78B0048D8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47645" y="1421607"/>
            <a:ext cx="5033167" cy="823912"/>
          </a:xfrm>
        </p:spPr>
        <p:txBody>
          <a:bodyPr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AE6394-88A7-A6AA-0283-D80CBBB03F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47645" y="2245519"/>
            <a:ext cx="5033168" cy="3133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A32CFC-E655-92D0-91E5-1D2C643C7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D1133-C6F7-A54C-B4F9-F574FC8B44CF}" type="datetime1">
              <a:rPr lang="en-US" smtClean="0"/>
              <a:t>8/1/2026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FD39A2-B6C2-50DB-DA1C-26525AE17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1E5A19-DEF8-8A75-0CA7-231B92809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230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4B92D9-0B28-E637-181B-4BD4F8C5E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07659-B258-5942-BADA-20CC774035A0}" type="datetime1">
              <a:rPr lang="en-US" smtClean="0"/>
              <a:t>8/1/2026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954192-2427-0DC8-0EAA-A64403D92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013789-D139-DD4C-0551-12E374CDB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997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CommCnrShld">
            <a:extLst>
              <a:ext uri="{FF2B5EF4-FFF2-40B4-BE49-F238E27FC236}">
                <a16:creationId xmlns:a16="http://schemas.microsoft.com/office/drawing/2014/main" id="{1618A93B-3E0D-4C69-C17E-DF520880C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9550401" y="3688081"/>
            <a:ext cx="2641599" cy="3169919"/>
            <a:chOff x="9550401" y="3688081"/>
            <a:chExt cx="2641599" cy="3169919"/>
          </a:xfrm>
        </p:grpSpPr>
        <p:sp>
          <p:nvSpPr>
            <p:cNvPr id="20" name="Corner Shield Shape Right">
              <a:extLst>
                <a:ext uri="{FF2B5EF4-FFF2-40B4-BE49-F238E27FC236}">
                  <a16:creationId xmlns:a16="http://schemas.microsoft.com/office/drawing/2014/main" id="{B7ECB6A5-D104-7FF6-DCD8-4B1AE2FA27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799087" y="3700789"/>
              <a:ext cx="2392913" cy="3157211"/>
            </a:xfrm>
            <a:custGeom>
              <a:avLst/>
              <a:gdLst>
                <a:gd name="connsiteX0" fmla="*/ 0 w 1637473"/>
                <a:gd name="connsiteY0" fmla="*/ 2160483 h 2160483"/>
                <a:gd name="connsiteX1" fmla="*/ 1637474 w 1637473"/>
                <a:gd name="connsiteY1" fmla="*/ 2160483 h 2160483"/>
                <a:gd name="connsiteX2" fmla="*/ 1637474 w 1637473"/>
                <a:gd name="connsiteY2" fmla="*/ 0 h 2160483"/>
                <a:gd name="connsiteX3" fmla="*/ 0 w 1637473"/>
                <a:gd name="connsiteY3" fmla="*/ 2160483 h 216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7473" h="2160483">
                  <a:moveTo>
                    <a:pt x="0" y="2160483"/>
                  </a:moveTo>
                  <a:lnTo>
                    <a:pt x="1637474" y="2160483"/>
                  </a:lnTo>
                  <a:lnTo>
                    <a:pt x="1637474" y="0"/>
                  </a:lnTo>
                  <a:cubicBezTo>
                    <a:pt x="1637474" y="1113830"/>
                    <a:pt x="688808" y="1755720"/>
                    <a:pt x="0" y="2160483"/>
                  </a:cubicBezTo>
                  <a:close/>
                </a:path>
              </a:pathLst>
            </a:custGeom>
            <a:solidFill>
              <a:srgbClr val="1E407C"/>
            </a:solidFill>
            <a:ln w="12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pic>
          <p:nvPicPr>
            <p:cNvPr id="21" name="Comm Shield Corner">
              <a:extLst>
                <a:ext uri="{FF2B5EF4-FFF2-40B4-BE49-F238E27FC236}">
                  <a16:creationId xmlns:a16="http://schemas.microsoft.com/office/drawing/2014/main" id="{70B461F0-4C10-DA44-2A54-6677C5265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550401" y="3688081"/>
              <a:ext cx="2641599" cy="3169919"/>
            </a:xfrm>
            <a:prstGeom prst="rect">
              <a:avLst/>
            </a:prstGeom>
          </p:spPr>
        </p:pic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7A061B-E2D0-062A-8997-8B6BC4ABE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9144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652739-D66F-AA7A-6920-E8A8EA4681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593851"/>
            <a:ext cx="10972800" cy="419734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19654C-F683-C04E-AC9E-E1AB426C28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0413" y="5943600"/>
            <a:ext cx="3089211" cy="914400"/>
          </a:xfrm>
          <a:prstGeom prst="rect">
            <a:avLst/>
          </a:prstGeom>
        </p:spPr>
        <p:txBody>
          <a:bodyPr vert="horz" lIns="91440" tIns="265176" rIns="1005840" bIns="91440" rtlCol="0" anchor="t" anchorCtr="0"/>
          <a:lstStyle>
            <a:lvl1pPr algn="l">
              <a:defRPr sz="1600" b="0">
                <a:solidFill>
                  <a:schemeClr val="tx2"/>
                </a:solidFill>
              </a:defRPr>
            </a:lvl1pPr>
          </a:lstStyle>
          <a:p>
            <a:fld id="{9E944EA1-8BCD-964C-87E6-31892231A579}" type="datetime1">
              <a:rPr lang="en-US" smtClean="0"/>
              <a:t>8/1/2026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EAB10-171B-90F2-7CFE-E58935A2E6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4388" y="5943600"/>
            <a:ext cx="5026025" cy="914400"/>
          </a:xfrm>
          <a:prstGeom prst="rect">
            <a:avLst/>
          </a:prstGeom>
        </p:spPr>
        <p:txBody>
          <a:bodyPr vert="horz" lIns="548640" tIns="265176" rIns="182880" bIns="91440" rtlCol="0" anchor="t" anchorCtr="0"/>
          <a:lstStyle>
            <a:lvl1pPr algn="l">
              <a:defRPr sz="1600" b="0" i="0">
                <a:solidFill>
                  <a:schemeClr val="tx2"/>
                </a:solidFill>
                <a:latin typeface="+mn-lt"/>
                <a:cs typeface="Arial Narrow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0E1D52-E2F8-EB1B-5C28-22BEBDFE9A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9624" y="5943600"/>
            <a:ext cx="722376" cy="914400"/>
          </a:xfrm>
          <a:prstGeom prst="rect">
            <a:avLst/>
          </a:prstGeom>
        </p:spPr>
        <p:txBody>
          <a:bodyPr vert="horz" lIns="91440" tIns="265176" rIns="91440" bIns="91440" rtlCol="0" anchor="t" anchorCtr="0"/>
          <a:lstStyle>
            <a:lvl1pPr algn="ctr">
              <a:defRPr sz="1600" b="1" i="0">
                <a:solidFill>
                  <a:srgbClr val="F0F0F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E1D1B55-F3E9-1242-8F18-D4006193687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4" name="Penn State Mark on Light BG" descr="Penn State University mark">
            <a:extLst>
              <a:ext uri="{FF2B5EF4-FFF2-40B4-BE49-F238E27FC236}">
                <a16:creationId xmlns:a16="http://schemas.microsoft.com/office/drawing/2014/main" id="{4FF244CC-1E2C-0F93-5B63-C9B4115A944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/>
          <a:stretch/>
        </p:blipFill>
        <p:spPr>
          <a:xfrm>
            <a:off x="493044" y="6013529"/>
            <a:ext cx="1709112" cy="78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059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72" r:id="rId3"/>
    <p:sldLayoutId id="2147483656" r:id="rId4"/>
    <p:sldLayoutId id="2147483657" r:id="rId5"/>
    <p:sldLayoutId id="2147483675" r:id="rId6"/>
    <p:sldLayoutId id="2147483673" r:id="rId7"/>
    <p:sldLayoutId id="2147483674" r:id="rId8"/>
    <p:sldLayoutId id="2147483655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01168" indent="-201168" algn="l" defTabSz="914400" rtl="0" eaLnBrk="1" latinLnBrk="0" hangingPunct="1">
        <a:lnSpc>
          <a:spcPct val="90000"/>
        </a:lnSpc>
        <a:spcBef>
          <a:spcPts val="2000"/>
        </a:spcBef>
        <a:buClr>
          <a:schemeClr val="tx2"/>
        </a:buClr>
        <a:buFont typeface="Wingdings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51560" indent="-137160" algn="l" defTabSz="914400" rtl="0" eaLnBrk="1" latinLnBrk="0" hangingPunct="1">
        <a:lnSpc>
          <a:spcPct val="90000"/>
        </a:lnSpc>
        <a:spcBef>
          <a:spcPts val="11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417320" indent="-13716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65960" indent="-13716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A2B7E6"/>
          </p15:clr>
        </p15:guide>
        <p15:guide id="2" pos="7680" userDrawn="1">
          <p15:clr>
            <a:srgbClr val="A2B7E6"/>
          </p15:clr>
        </p15:guide>
        <p15:guide id="3" pos="384" userDrawn="1">
          <p15:clr>
            <a:srgbClr val="A2B7E6"/>
          </p15:clr>
        </p15:guide>
        <p15:guide id="4" pos="672" userDrawn="1">
          <p15:clr>
            <a:srgbClr val="A2B7E6"/>
          </p15:clr>
        </p15:guide>
        <p15:guide id="5" pos="960" userDrawn="1">
          <p15:clr>
            <a:srgbClr val="A2B7E6"/>
          </p15:clr>
        </p15:guide>
        <p15:guide id="6" pos="1248" userDrawn="1">
          <p15:clr>
            <a:srgbClr val="A2B7E6"/>
          </p15:clr>
        </p15:guide>
        <p15:guide id="7" pos="1536" userDrawn="1">
          <p15:clr>
            <a:srgbClr val="A2B7E6"/>
          </p15:clr>
        </p15:guide>
        <p15:guide id="8" pos="1824" userDrawn="1">
          <p15:clr>
            <a:srgbClr val="A2B7E6"/>
          </p15:clr>
        </p15:guide>
        <p15:guide id="9" pos="2112" userDrawn="1">
          <p15:clr>
            <a:srgbClr val="A2B7E6"/>
          </p15:clr>
        </p15:guide>
        <p15:guide id="10" pos="2400" userDrawn="1">
          <p15:clr>
            <a:srgbClr val="A2B7E6"/>
          </p15:clr>
        </p15:guide>
        <p15:guide id="11" pos="2688" userDrawn="1">
          <p15:clr>
            <a:srgbClr val="A2B7E6"/>
          </p15:clr>
        </p15:guide>
        <p15:guide id="12" pos="2976" userDrawn="1">
          <p15:clr>
            <a:srgbClr val="A2B7E6"/>
          </p15:clr>
        </p15:guide>
        <p15:guide id="13" pos="3264" userDrawn="1">
          <p15:clr>
            <a:srgbClr val="A2B7E6"/>
          </p15:clr>
        </p15:guide>
        <p15:guide id="14" pos="3552" userDrawn="1">
          <p15:clr>
            <a:srgbClr val="A2B7E6"/>
          </p15:clr>
        </p15:guide>
        <p15:guide id="15" pos="3840" userDrawn="1">
          <p15:clr>
            <a:srgbClr val="A2B7E6"/>
          </p15:clr>
        </p15:guide>
        <p15:guide id="16" pos="4127" userDrawn="1">
          <p15:clr>
            <a:srgbClr val="A2B7E6"/>
          </p15:clr>
        </p15:guide>
        <p15:guide id="17" pos="4415" userDrawn="1">
          <p15:clr>
            <a:srgbClr val="A2B7E6"/>
          </p15:clr>
        </p15:guide>
        <p15:guide id="18" pos="4703" userDrawn="1">
          <p15:clr>
            <a:srgbClr val="A2B7E6"/>
          </p15:clr>
        </p15:guide>
        <p15:guide id="19" pos="4991" userDrawn="1">
          <p15:clr>
            <a:srgbClr val="A2B7E6"/>
          </p15:clr>
        </p15:guide>
        <p15:guide id="20" pos="5279" userDrawn="1">
          <p15:clr>
            <a:srgbClr val="A2B7E6"/>
          </p15:clr>
        </p15:guide>
        <p15:guide id="21" pos="5567" userDrawn="1">
          <p15:clr>
            <a:srgbClr val="A2B7E6"/>
          </p15:clr>
        </p15:guide>
        <p15:guide id="22" pos="5855" userDrawn="1">
          <p15:clr>
            <a:srgbClr val="A2B7E6"/>
          </p15:clr>
        </p15:guide>
        <p15:guide id="23" pos="6144" userDrawn="1">
          <p15:clr>
            <a:srgbClr val="A2B7E6"/>
          </p15:clr>
        </p15:guide>
        <p15:guide id="24" pos="6431" userDrawn="1">
          <p15:clr>
            <a:srgbClr val="A2B7E6"/>
          </p15:clr>
        </p15:guide>
        <p15:guide id="25" pos="6719" userDrawn="1">
          <p15:clr>
            <a:srgbClr val="A2B7E6"/>
          </p15:clr>
        </p15:guide>
        <p15:guide id="26" pos="7007" userDrawn="1">
          <p15:clr>
            <a:srgbClr val="A2B7E6"/>
          </p15:clr>
        </p15:guide>
        <p15:guide id="27" pos="7295" userDrawn="1">
          <p15:clr>
            <a:srgbClr val="A2B7E6"/>
          </p15:clr>
        </p15:guide>
        <p15:guide id="28" orient="horz" userDrawn="1">
          <p15:clr>
            <a:srgbClr val="A2B7E6"/>
          </p15:clr>
        </p15:guide>
        <p15:guide id="29" orient="horz" pos="4320" userDrawn="1">
          <p15:clr>
            <a:srgbClr val="A2B7E6"/>
          </p15:clr>
        </p15:guide>
        <p15:guide id="30" orient="horz" pos="426" userDrawn="1">
          <p15:clr>
            <a:srgbClr val="A2B7E6"/>
          </p15:clr>
        </p15:guide>
        <p15:guide id="31" orient="horz" pos="1004" userDrawn="1">
          <p15:clr>
            <a:srgbClr val="A2B7E6"/>
          </p15:clr>
        </p15:guide>
        <p15:guide id="32" orient="horz" pos="1582" userDrawn="1">
          <p15:clr>
            <a:srgbClr val="A2B7E6"/>
          </p15:clr>
        </p15:guide>
        <p15:guide id="33" orient="horz" pos="2160" userDrawn="1">
          <p15:clr>
            <a:srgbClr val="A2B7E6"/>
          </p15:clr>
        </p15:guide>
        <p15:guide id="34" orient="horz" pos="2737" userDrawn="1">
          <p15:clr>
            <a:srgbClr val="A2B7E6"/>
          </p15:clr>
        </p15:guide>
        <p15:guide id="35" orient="horz" pos="3315" userDrawn="1">
          <p15:clr>
            <a:srgbClr val="A2B7E6"/>
          </p15:clr>
        </p15:guide>
        <p15:guide id="36" orient="horz" pos="3893" userDrawn="1">
          <p15:clr>
            <a:srgbClr val="A2B7E6"/>
          </p15:clr>
        </p15:guide>
        <p15:guide id="37" orient="horz" pos="40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i.psu.edu/" TargetMode="External"/><Relationship Id="rId2" Type="http://schemas.microsoft.com/office/2018/10/relationships/comments" Target="../comments/modernComment_101_0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AC390-FBCA-E0B2-E3B5-E0953BA87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4223145-27B6-8920-F869-0B104F7ECE2A}"/>
              </a:ext>
            </a:extLst>
          </p:cNvPr>
          <p:cNvSpPr/>
          <p:nvPr/>
        </p:nvSpPr>
        <p:spPr>
          <a:xfrm>
            <a:off x="550228" y="1371600"/>
            <a:ext cx="2926080" cy="502920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DFDC7D-50B2-F2B8-AA95-50B1CB82E437}"/>
              </a:ext>
            </a:extLst>
          </p:cNvPr>
          <p:cNvSpPr txBox="1"/>
          <p:nvPr/>
        </p:nvSpPr>
        <p:spPr>
          <a:xfrm>
            <a:off x="595948" y="1389888"/>
            <a:ext cx="28346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</a:rPr>
              <a:t>Level 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E70AE4-A15E-DECA-F24E-114F5B8EB738}"/>
              </a:ext>
            </a:extLst>
          </p:cNvPr>
          <p:cNvSpPr txBox="1"/>
          <p:nvPr/>
        </p:nvSpPr>
        <p:spPr>
          <a:xfrm>
            <a:off x="550228" y="2011681"/>
            <a:ext cx="10972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 dirty="0">
                <a:solidFill>
                  <a:srgbClr val="2C2C2C"/>
                </a:solidFill>
              </a:rPr>
              <a:t>Lowest Lift: Mention It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DC67C7-EC3D-7D83-1D7C-6CD971C444CB}"/>
              </a:ext>
            </a:extLst>
          </p:cNvPr>
          <p:cNvSpPr txBox="1"/>
          <p:nvPr/>
        </p:nvSpPr>
        <p:spPr>
          <a:xfrm>
            <a:off x="550228" y="6400800"/>
            <a:ext cx="109728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dirty="0">
                <a:solidFill>
                  <a:srgbClr val="555555"/>
                </a:solidFill>
              </a:rPr>
              <a:t>AI Essentials  |  Penn State  |  Course Integration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1222739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0228" y="320041"/>
            <a:ext cx="109728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C2C2C"/>
                </a:solidFill>
              </a:rPr>
              <a:t>What is AI Essentials?</a:t>
            </a:r>
          </a:p>
        </p:txBody>
      </p:sp>
      <p:sp>
        <p:nvSpPr>
          <p:cNvPr id="4" name="Rectangle 3"/>
          <p:cNvSpPr/>
          <p:nvPr/>
        </p:nvSpPr>
        <p:spPr>
          <a:xfrm>
            <a:off x="550228" y="1124712"/>
            <a:ext cx="11064240" cy="36576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50228" y="1289304"/>
            <a:ext cx="110642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dirty="0">
                <a:solidFill>
                  <a:srgbClr val="2C2C2C"/>
                </a:solidFill>
              </a:rPr>
              <a:t>AI Essentials is a no-cost, self-paced learning module available to all Penn State students.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pPr algn="l"/>
            <a:r>
              <a:rPr sz="1600" dirty="0">
                <a:solidFill>
                  <a:srgbClr val="2C2C2C"/>
                </a:solidFill>
              </a:rPr>
              <a:t>It covers foundational knowledge about artificial intelligence — how it works,</a:t>
            </a:r>
          </a:p>
          <a:p>
            <a:pPr algn="l"/>
            <a:r>
              <a:rPr sz="1600" dirty="0">
                <a:solidFill>
                  <a:srgbClr val="2C2C2C"/>
                </a:solidFill>
              </a:rPr>
              <a:t>how it is being used, and how to engage with it responsibly.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pPr algn="l"/>
            <a:r>
              <a:rPr sz="1600" dirty="0">
                <a:solidFill>
                  <a:srgbClr val="2C2C2C"/>
                </a:solidFill>
              </a:rPr>
              <a:t>Including AI Essentials in your course does NOT imply AI is permitted or required.</a:t>
            </a:r>
          </a:p>
          <a:p>
            <a:pPr algn="l"/>
            <a:r>
              <a:rPr sz="1600" dirty="0">
                <a:solidFill>
                  <a:srgbClr val="2C2C2C"/>
                </a:solidFill>
              </a:rPr>
              <a:t>It simply helps students know the resource exists.</a:t>
            </a:r>
            <a:endParaRPr lang="en-US" sz="1600" dirty="0">
              <a:solidFill>
                <a:srgbClr val="2C2C2C"/>
              </a:solidFill>
            </a:endParaRPr>
          </a:p>
          <a:p>
            <a:pPr algn="l"/>
            <a:endParaRPr lang="en-US" sz="1600" dirty="0">
              <a:solidFill>
                <a:srgbClr val="2C2C2C"/>
              </a:solidFill>
            </a:endParaRPr>
          </a:p>
          <a:p>
            <a:pPr algn="l"/>
            <a:r>
              <a:rPr lang="en-US" sz="1600" dirty="0">
                <a:solidFill>
                  <a:srgbClr val="2C2C2C"/>
                </a:solidFill>
              </a:rPr>
              <a:t>Additional AI Resources available to all Penn Staters can be found at </a:t>
            </a:r>
            <a:r>
              <a:rPr lang="en-US" sz="1600" dirty="0">
                <a:solidFill>
                  <a:srgbClr val="2C2C2C"/>
                </a:solidFill>
                <a:hlinkClick r:id="rId3"/>
              </a:rPr>
              <a:t>www.ai.psu.edu</a:t>
            </a:r>
            <a:r>
              <a:rPr lang="en-US" sz="1600" dirty="0">
                <a:solidFill>
                  <a:srgbClr val="2C2C2C"/>
                </a:solidFill>
              </a:rPr>
              <a:t>	</a:t>
            </a:r>
            <a:endParaRPr sz="1600" dirty="0">
              <a:solidFill>
                <a:srgbClr val="2C2C2C"/>
              </a:solidFill>
            </a:endParaRP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50228" y="228600"/>
            <a:ext cx="2377440" cy="384048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95948" y="246888"/>
            <a:ext cx="22860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</a:rPr>
              <a:t>Option 1A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0228" y="749809"/>
            <a:ext cx="109728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C2C2C"/>
                </a:solidFill>
              </a:rPr>
              <a:t>Option 1A — Minimal / Informational</a:t>
            </a:r>
          </a:p>
        </p:txBody>
      </p:sp>
      <p:sp>
        <p:nvSpPr>
          <p:cNvPr id="6" name="Rectangle 5"/>
          <p:cNvSpPr/>
          <p:nvPr/>
        </p:nvSpPr>
        <p:spPr>
          <a:xfrm>
            <a:off x="550228" y="1554480"/>
            <a:ext cx="11064240" cy="36576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50228" y="1719073"/>
            <a:ext cx="1106424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dirty="0">
                <a:solidFill>
                  <a:srgbClr val="2C2C2C"/>
                </a:solidFill>
              </a:rPr>
              <a:t>AI Literacy Resource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pPr algn="l"/>
            <a:r>
              <a:rPr sz="1600" dirty="0">
                <a:solidFill>
                  <a:srgbClr val="2C2C2C"/>
                </a:solidFill>
              </a:rPr>
              <a:t>Penn State offers a no-cost, self-paced learning module called AI Essentials to all students.</a:t>
            </a:r>
          </a:p>
          <a:p>
            <a:pPr algn="l"/>
            <a:r>
              <a:rPr sz="1600" dirty="0">
                <a:solidFill>
                  <a:srgbClr val="2C2C2C"/>
                </a:solidFill>
              </a:rPr>
              <a:t>This resource provides foundational knowledge about artificial intelligence, including how it</a:t>
            </a:r>
          </a:p>
          <a:p>
            <a:pPr algn="l"/>
            <a:r>
              <a:rPr sz="1600" dirty="0">
                <a:solidFill>
                  <a:srgbClr val="2C2C2C"/>
                </a:solidFill>
              </a:rPr>
              <a:t>works, how it is being used, and how to engage with it responsibly.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pPr algn="l"/>
            <a:r>
              <a:rPr sz="1600" dirty="0">
                <a:solidFill>
                  <a:srgbClr val="2C2C2C"/>
                </a:solidFill>
              </a:rPr>
              <a:t>You are welcome to explore and reflect on this learning module at any time during the semester.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0228" y="6446521"/>
            <a:ext cx="109728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i="1" dirty="0">
                <a:solidFill>
                  <a:srgbClr val="555555"/>
                </a:solidFill>
              </a:rPr>
              <a:t>No grade attached. No follow-up required.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50228" y="228600"/>
            <a:ext cx="2377440" cy="384048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95948" y="246888"/>
            <a:ext cx="22860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</a:rPr>
              <a:t>Option 1B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0228" y="749809"/>
            <a:ext cx="109728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C2C2C"/>
                </a:solidFill>
              </a:rPr>
              <a:t>Option 1B — Contextual Awareness</a:t>
            </a:r>
          </a:p>
        </p:txBody>
      </p:sp>
      <p:sp>
        <p:nvSpPr>
          <p:cNvPr id="6" name="Rectangle 5"/>
          <p:cNvSpPr/>
          <p:nvPr/>
        </p:nvSpPr>
        <p:spPr>
          <a:xfrm>
            <a:off x="550228" y="1554480"/>
            <a:ext cx="11064240" cy="36576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50228" y="1719073"/>
            <a:ext cx="1106424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dirty="0">
                <a:solidFill>
                  <a:srgbClr val="2C2C2C"/>
                </a:solidFill>
              </a:rPr>
              <a:t>A Note on AI Literacy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pPr algn="l"/>
            <a:r>
              <a:rPr sz="1600" dirty="0">
                <a:solidFill>
                  <a:srgbClr val="2C2C2C"/>
                </a:solidFill>
              </a:rPr>
              <a:t>As artificial intelligence becomes increasingly present in academic, professional, and</a:t>
            </a:r>
          </a:p>
          <a:p>
            <a:pPr algn="l"/>
            <a:r>
              <a:rPr sz="1600" dirty="0">
                <a:solidFill>
                  <a:srgbClr val="2C2C2C"/>
                </a:solidFill>
              </a:rPr>
              <a:t>everyday contexts, Penn State has developed AI Essentials — a self-paced, no-cost learning</a:t>
            </a:r>
          </a:p>
          <a:p>
            <a:pPr algn="l"/>
            <a:r>
              <a:rPr sz="1600" dirty="0">
                <a:solidFill>
                  <a:srgbClr val="2C2C2C"/>
                </a:solidFill>
              </a:rPr>
              <a:t>module available to all students.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pPr algn="l"/>
            <a:r>
              <a:rPr sz="1600" dirty="0">
                <a:solidFill>
                  <a:srgbClr val="2C2C2C"/>
                </a:solidFill>
              </a:rPr>
              <a:t>This resource is offered as an opportunity to build foundational AI literacy on your own</a:t>
            </a:r>
          </a:p>
          <a:p>
            <a:pPr algn="l"/>
            <a:r>
              <a:rPr sz="1600" dirty="0">
                <a:solidFill>
                  <a:srgbClr val="2C2C2C"/>
                </a:solidFill>
              </a:rPr>
              <a:t>terms and timeline.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pPr algn="l"/>
            <a:r>
              <a:rPr sz="1600" dirty="0">
                <a:solidFill>
                  <a:srgbClr val="2C2C2C"/>
                </a:solidFill>
              </a:rPr>
              <a:t>Completing it is entirely optional in this course.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0228" y="6446521"/>
            <a:ext cx="109728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i="1" dirty="0">
                <a:solidFill>
                  <a:srgbClr val="555555"/>
                </a:solidFill>
              </a:rPr>
              <a:t>Best for: Contextual framing within discipline-specific courses.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SU Corner Shield Basic Theme">
  <a:themeElements>
    <a:clrScheme name="PSU Base Color Theme">
      <a:dk1>
        <a:srgbClr val="262626"/>
      </a:dk1>
      <a:lt1>
        <a:srgbClr val="FFFFFF"/>
      </a:lt1>
      <a:dk2>
        <a:srgbClr val="1E407C"/>
      </a:dk2>
      <a:lt2>
        <a:srgbClr val="CCF0FF"/>
      </a:lt2>
      <a:accent1>
        <a:srgbClr val="009CDE"/>
      </a:accent1>
      <a:accent2>
        <a:srgbClr val="1E407C"/>
      </a:accent2>
      <a:accent3>
        <a:srgbClr val="A2AAAD"/>
      </a:accent3>
      <a:accent4>
        <a:srgbClr val="96BEE6"/>
      </a:accent4>
      <a:accent5>
        <a:srgbClr val="3EA39E"/>
      </a:accent5>
      <a:accent6>
        <a:srgbClr val="304D64"/>
      </a:accent6>
      <a:hlink>
        <a:srgbClr val="005FA9"/>
      </a:hlink>
      <a:folHlink>
        <a:srgbClr val="AC8DCE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 dirty="0" smtClean="0">
            <a:solidFill>
              <a:schemeClr val="bg2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cmpd="sng">
          <a:solidFill>
            <a:schemeClr val="tx2"/>
          </a:solidFill>
          <a:tailEnd type="none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T_Corner-Shield_v03-02.pptx" id="{199CED2F-3E11-A249-A8A0-371F2253AE5A}" vid="{7D869A32-DE16-724D-AC64-F2155F6B847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6181CD7E707F24CAEA43A9E9CA5E585" ma:contentTypeVersion="10" ma:contentTypeDescription="Create a new document." ma:contentTypeScope="" ma:versionID="8ba7f127e1023bcb147d182153a61c0f">
  <xsd:schema xmlns:xsd="http://www.w3.org/2001/XMLSchema" xmlns:xs="http://www.w3.org/2001/XMLSchema" xmlns:p="http://schemas.microsoft.com/office/2006/metadata/properties" xmlns:ns2="10f29ae5-24a9-49dc-a236-e11657dc9cdf" targetNamespace="http://schemas.microsoft.com/office/2006/metadata/properties" ma:root="true" ma:fieldsID="761b8a04d204d54f84b0f9a8ee4f262c" ns2:_="">
    <xsd:import namespace="10f29ae5-24a9-49dc-a236-e11657dc9c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f29ae5-24a9-49dc-a236-e11657dc9c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8b28469-8996-4088-bd89-44d87d6385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f29ae5-24a9-49dc-a236-e11657dc9cd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B18BD93-2461-4667-868C-F9D3C4F180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f29ae5-24a9-49dc-a236-e11657dc9c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D3C5FBF-CEB1-4F21-9D6B-FCB7D4B4E06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3C83BC7-AE5F-43EE-B82C-5758B69134B6}">
  <ds:schemaRefs>
    <ds:schemaRef ds:uri="http://purl.org/dc/terms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10f29ae5-24a9-49dc-a236-e11657dc9cdf"/>
    <ds:schemaRef ds:uri="http://purl.org/dc/elements/1.1/"/>
  </ds:schemaRefs>
</ds:datastoreItem>
</file>

<file path=docMetadata/LabelInfo.xml><?xml version="1.0" encoding="utf-8"?>
<clbl:labelList xmlns:clbl="http://schemas.microsoft.com/office/2020/mipLabelMetadata">
  <clbl:label id="{7cf48d45-3ddb-4389-a9c1-c115526eb52e}" enabled="0" method="" siteId="{7cf48d45-3ddb-4389-a9c1-c115526eb52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PPT_Corner-Shield_v03-2</Template>
  <TotalTime>5</TotalTime>
  <Words>460</Words>
  <Application>Microsoft Office PowerPoint</Application>
  <PresentationFormat>Widescreen</PresentationFormat>
  <Paragraphs>61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Aptos</vt:lpstr>
      <vt:lpstr>Arial</vt:lpstr>
      <vt:lpstr>Franklin Gothic Book</vt:lpstr>
      <vt:lpstr>Franklin Gothic Medium</vt:lpstr>
      <vt:lpstr>System Font Regular</vt:lpstr>
      <vt:lpstr>Wingdings</vt:lpstr>
      <vt:lpstr>PSU Corner Shield Basic Theme</vt:lpstr>
      <vt:lpstr>PowerPoint Presentation</vt:lpstr>
      <vt:lpstr>PowerPoint Presentation</vt:lpstr>
      <vt:lpstr>PowerPoint Presentation</vt:lpstr>
      <vt:lpstr>PowerPoint Presentation</vt:lpstr>
    </vt:vector>
  </TitlesOfParts>
  <Manager/>
  <Company>The Pennsylvania State University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Pfeifer Reitz, Dawn</dc:creator>
  <cp:keywords>basic, brand, layout, Penn State, PowerPoint, presentation, template</cp:keywords>
  <dc:description/>
  <cp:lastModifiedBy>Pfeifer Reitz, Dawn</cp:lastModifiedBy>
  <cp:revision>2</cp:revision>
  <cp:lastPrinted>2025-07-22T15:00:44Z</cp:lastPrinted>
  <dcterms:created xsi:type="dcterms:W3CDTF">2026-07-17T16:13:13Z</dcterms:created>
  <dcterms:modified xsi:type="dcterms:W3CDTF">2026-08-01T16:35:56Z</dcterms:modified>
  <cp:category>Template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0x010100A6181CD7E707F24CAEA43A9E9CA5E585</vt:lpwstr>
  </property>
  <property fmtid="{D5CDD505-2E9C-101B-9397-08002B2CF9AE}" pid="3" name="MediaServiceImageTags">
    <vt:lpwstr/>
  </property>
  <property fmtid="{D5CDD505-2E9C-101B-9397-08002B2CF9AE}" pid="4" name="Version">
    <vt:lpwstr>3.2</vt:lpwstr>
  </property>
</Properties>
</file>